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751" r:id="rId2"/>
    <p:sldMasterId id="2147483763" r:id="rId3"/>
    <p:sldMasterId id="2147483775" r:id="rId4"/>
    <p:sldMasterId id="2147483787" r:id="rId5"/>
    <p:sldMasterId id="2147483862" r:id="rId6"/>
    <p:sldMasterId id="2147483874" r:id="rId7"/>
    <p:sldMasterId id="2147483886" r:id="rId8"/>
    <p:sldMasterId id="2147483898" r:id="rId9"/>
  </p:sldMasterIdLst>
  <p:notesMasterIdLst>
    <p:notesMasterId r:id="rId71"/>
  </p:notesMasterIdLst>
  <p:handoutMasterIdLst>
    <p:handoutMasterId r:id="rId72"/>
  </p:handoutMasterIdLst>
  <p:sldIdLst>
    <p:sldId id="520" r:id="rId10"/>
    <p:sldId id="517" r:id="rId11"/>
    <p:sldId id="522" r:id="rId12"/>
    <p:sldId id="523" r:id="rId13"/>
    <p:sldId id="485" r:id="rId14"/>
    <p:sldId id="486" r:id="rId15"/>
    <p:sldId id="487" r:id="rId16"/>
    <p:sldId id="488" r:id="rId17"/>
    <p:sldId id="489" r:id="rId18"/>
    <p:sldId id="490" r:id="rId19"/>
    <p:sldId id="491" r:id="rId20"/>
    <p:sldId id="425" r:id="rId21"/>
    <p:sldId id="495" r:id="rId22"/>
    <p:sldId id="506" r:id="rId23"/>
    <p:sldId id="541" r:id="rId24"/>
    <p:sldId id="545" r:id="rId25"/>
    <p:sldId id="501" r:id="rId26"/>
    <p:sldId id="538" r:id="rId27"/>
    <p:sldId id="539" r:id="rId28"/>
    <p:sldId id="502" r:id="rId29"/>
    <p:sldId id="537" r:id="rId30"/>
    <p:sldId id="503" r:id="rId31"/>
    <p:sldId id="507" r:id="rId32"/>
    <p:sldId id="508" r:id="rId33"/>
    <p:sldId id="510" r:id="rId34"/>
    <p:sldId id="536" r:id="rId35"/>
    <p:sldId id="513" r:id="rId36"/>
    <p:sldId id="512" r:id="rId37"/>
    <p:sldId id="504" r:id="rId38"/>
    <p:sldId id="519" r:id="rId39"/>
    <p:sldId id="542" r:id="rId40"/>
    <p:sldId id="492" r:id="rId41"/>
    <p:sldId id="526" r:id="rId42"/>
    <p:sldId id="420" r:id="rId43"/>
    <p:sldId id="496" r:id="rId44"/>
    <p:sldId id="497" r:id="rId45"/>
    <p:sldId id="498" r:id="rId46"/>
    <p:sldId id="499" r:id="rId47"/>
    <p:sldId id="527" r:id="rId48"/>
    <p:sldId id="419" r:id="rId49"/>
    <p:sldId id="548" r:id="rId50"/>
    <p:sldId id="466" r:id="rId51"/>
    <p:sldId id="470" r:id="rId52"/>
    <p:sldId id="528" r:id="rId53"/>
    <p:sldId id="389" r:id="rId54"/>
    <p:sldId id="391" r:id="rId55"/>
    <p:sldId id="390" r:id="rId56"/>
    <p:sldId id="392" r:id="rId57"/>
    <p:sldId id="438" r:id="rId58"/>
    <p:sldId id="439" r:id="rId59"/>
    <p:sldId id="529" r:id="rId60"/>
    <p:sldId id="530" r:id="rId61"/>
    <p:sldId id="531" r:id="rId62"/>
    <p:sldId id="532" r:id="rId63"/>
    <p:sldId id="533" r:id="rId64"/>
    <p:sldId id="534" r:id="rId65"/>
    <p:sldId id="535" r:id="rId66"/>
    <p:sldId id="515" r:id="rId67"/>
    <p:sldId id="516" r:id="rId68"/>
    <p:sldId id="546" r:id="rId69"/>
    <p:sldId id="547" r:id="rId70"/>
  </p:sldIdLst>
  <p:sldSz cx="9144000" cy="6858000" type="screen4x3"/>
  <p:notesSz cx="6858000" cy="9144000"/>
  <p:custShowLst>
    <p:custShow name="warm" id="0">
      <p:sldLst/>
    </p:custShow>
    <p:custShow name="ahamyate bm" id="1">
      <p:sldLst/>
    </p:custShow>
    <p:custShow name="good pos" id="2">
      <p:sldLst/>
    </p:custShow>
    <p:custShow name="clostrum" id="3">
      <p:sldLst/>
    </p:custShow>
    <p:custShow name="bavare ghalat" id="4">
      <p:sldLst/>
    </p:custShow>
    <p:custShow name="saate ava3" id="5">
      <p:sldLst/>
    </p:custShow>
    <p:custShow name="rom" id="6">
      <p:sldLst/>
    </p:custShow>
    <p:custShow name="taghaza" id="7">
      <p:sldLst/>
    </p:custShow>
    <p:custShow name="Custom Show 12ahesh" id="8">
      <p:sldLst/>
    </p:custShow>
    <p:custShow name="bre" id="9">
      <p:sldLst/>
    </p:custShow>
    <p:custShow name="key point" id="10">
      <p:sldLst/>
    </p:custShow>
    <p:custShow name="مشفزا" id="11">
      <p:sldLst/>
    </p:custShow>
    <p:custShow name="breast sup" id="12">
      <p:sldLst/>
    </p:custShow>
    <p:custShow name="aid" id="13">
      <p:sldLst/>
    </p:custShow>
    <p:custShow name="ibfat" id="14">
      <p:sldLst/>
    </p:custShow>
    <p:custShow name="latch" id="15">
      <p:sldLst/>
    </p:custShow>
    <p:custShow name="posi" id="16">
      <p:sldLst>
        <p:sld r:id="rId21"/>
      </p:sldLst>
    </p:custShow>
    <p:custShow name="flat on back" id="17">
      <p:sldLst/>
    </p:custShow>
    <p:custShow name="pahlu" id="18">
      <p:sldLst/>
    </p:custShow>
    <p:custShow name="cradle" id="19">
      <p:sldLst>
        <p:sld r:id="rId54"/>
      </p:sldLst>
    </p:custShow>
    <p:custShow name="croos" id="20">
      <p:sldLst>
        <p:sld r:id="rId55"/>
      </p:sldLst>
    </p:custShow>
    <p:custShow name="under" id="21">
      <p:sldLst>
        <p:sld r:id="rId56"/>
      </p:sldLst>
    </p:custShow>
    <p:custShow name="side" id="22">
      <p:sldLst>
        <p:sld r:id="rId57"/>
      </p:sldLst>
    </p:custShow>
    <p:custShow name="پرهیز  در طی" id="23">
      <p:sldLst/>
    </p:custShow>
    <p:custShow name="صندلی" id="24">
      <p:sldLst/>
    </p:custShow>
    <p:custShow name="نشسته" id="25">
      <p:sldLst/>
    </p:custShow>
    <p:custShow name="پشت" id="26">
      <p:sldLst>
        <p:sld r:id="rId58"/>
      </p:sldLst>
    </p:custShow>
    <p:custShow name="نشستهوو" id="27">
      <p:sldLst>
        <p:sld r:id="rId59"/>
      </p:sldLst>
    </p:custShow>
    <p:custShow name="نکات کلیدی" id="28">
      <p:sldLst/>
    </p:custShow>
    <p:custShow name="پستان حمایت" id="29">
      <p:sldLst/>
    </p:custShow>
    <p:custShow name="Custom Show 1حمایییییییت" id="30">
      <p:sldLst/>
    </p:custShow>
    <p:custShow name="حوله" id="31">
      <p:sldLst/>
    </p:custShow>
    <p:custShow name="گرفتن" id="32">
      <p:sldLst/>
    </p:custShow>
    <p:custShow name="قلب موفق" id="33">
      <p:sldLst/>
    </p:custShow>
    <p:custShow name="بینی" id="34">
      <p:sldLst/>
    </p:custShow>
    <p:custShow name="دهان" id="35">
      <p:sldLst/>
    </p:custShow>
    <p:custShow name="lip smacking" id="36">
      <p:sldLst/>
    </p:custShow>
    <p:custShow name="123" id="37">
      <p:sldLst/>
    </p:custShow>
    <p:custShow name="بلع" id="38">
      <p:sldLst/>
    </p:custShow>
    <p:custShow name="good latch on" id="39">
      <p:sldLst/>
    </p:custShow>
    <p:custShow name="good lo" id="40">
      <p:sldLst/>
    </p:custShow>
    <p:custShow name="avoid" id="41">
      <p:sldLst/>
    </p:custShow>
    <p:custShow name="6" id="42">
      <p:sldLst/>
    </p:custShow>
    <p:custShow name="Custom Show 1وضعیت را حت مادرر" id="43">
      <p:sldLst/>
    </p:custShow>
    <p:custShow name="همسطح" id="44">
      <p:sldLst>
        <p:sld r:id="rId22"/>
      </p:sldLst>
    </p:custShow>
    <p:custShow name="sacral" id="45">
      <p:sldLst>
        <p:sld r:id="rId52"/>
      </p:sldLst>
    </p:custShow>
    <p:custShow name="positio bilo" id="46">
      <p:sldLst>
        <p:sld r:id="rId51"/>
      </p:sldLst>
    </p:custShow>
    <p:custShow name="ووضضععیتکارامد" id="47">
      <p:sldLst/>
    </p:custShow>
    <p:custShow name="sacralvv" id="48">
      <p:sldLst>
        <p:sld r:id="rId52"/>
      </p:sldLst>
    </p:custShow>
    <p:custShow name="مکیدن غلط" id="49">
      <p:sldLst/>
    </p:custShow>
    <p:custShow name="hedayate shirkhar" id="50">
      <p:sldLst/>
    </p:custShow>
    <p:custShow name="5" id="51">
      <p:sldLst/>
    </p:custShow>
    <p:custShow name="sit" id="52">
      <p:sldLst>
        <p:sld r:id="rId44"/>
      </p:sldLst>
    </p:custShow>
    <p:custShow name="bed sit" id="53">
      <p:sldLst>
        <p:sld r:id="rId45"/>
      </p:sldLst>
    </p:custShow>
    <p:custShow name="side2" id="54">
      <p:sldLst>
        <p:sld r:id="rId46"/>
      </p:sldLst>
    </p:custShow>
    <p:custShow name="back" id="55">
      <p:sldLst>
        <p:sld r:id="rId47"/>
        <p:sld r:id="rId48"/>
      </p:sldLst>
    </p:custShow>
  </p:custShowLst>
  <p:defaultTextStyle>
    <a:defPPr>
      <a:defRPr lang="fa-I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سبک متوسط 2 - آکسان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5413" autoAdjust="0"/>
    <p:restoredTop sz="88256" autoAdjust="0"/>
  </p:normalViewPr>
  <p:slideViewPr>
    <p:cSldViewPr>
      <p:cViewPr varScale="1">
        <p:scale>
          <a:sx n="92" d="100"/>
          <a:sy n="92" d="100"/>
        </p:scale>
        <p:origin x="81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11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9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D6073C-0F25-475A-A241-3992D82AED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64DE74-B513-4278-8FF0-17AE8C628217}">
      <dgm:prSet custT="1"/>
      <dgm:spPr/>
      <dgm:t>
        <a:bodyPr/>
        <a:lstStyle/>
        <a:p>
          <a:pPr algn="ctr" rtl="1"/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آموزش روش های صحیح در آغوش گرفتن و شیردادن به شیرخوار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5AA6DE3-CEB2-41E0-92C2-C3CA1B479566}" type="parTrans" cxnId="{ABF14CDF-06CC-432B-B894-AC5D96D9BC59}">
      <dgm:prSet/>
      <dgm:spPr/>
      <dgm:t>
        <a:bodyPr/>
        <a:lstStyle/>
        <a:p>
          <a:endParaRPr 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EC4424C7-13D2-4810-A323-883854604DB0}" type="sibTrans" cxnId="{ABF14CDF-06CC-432B-B894-AC5D96D9BC59}">
      <dgm:prSet/>
      <dgm:spPr/>
      <dgm:t>
        <a:bodyPr/>
        <a:lstStyle/>
        <a:p>
          <a:endParaRPr 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D8924637-56B1-4CAE-9282-AAAB13DFF0F3}" type="pres">
      <dgm:prSet presAssocID="{17D6073C-0F25-475A-A241-3992D82AED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87D966-0695-487A-9F83-4200A2F84CAD}" type="pres">
      <dgm:prSet presAssocID="{CB64DE74-B513-4278-8FF0-17AE8C628217}" presName="parentText" presStyleLbl="node1" presStyleIdx="0" presStyleCnt="1" custScaleY="346531" custLinFactNeighborX="-9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A591FC-4802-4BCD-BAC4-35834435BB35}" type="presOf" srcId="{CB64DE74-B513-4278-8FF0-17AE8C628217}" destId="{2487D966-0695-487A-9F83-4200A2F84CAD}" srcOrd="0" destOrd="0" presId="urn:microsoft.com/office/officeart/2005/8/layout/vList2"/>
    <dgm:cxn modelId="{ABF14CDF-06CC-432B-B894-AC5D96D9BC59}" srcId="{17D6073C-0F25-475A-A241-3992D82AEDED}" destId="{CB64DE74-B513-4278-8FF0-17AE8C628217}" srcOrd="0" destOrd="0" parTransId="{C5AA6DE3-CEB2-41E0-92C2-C3CA1B479566}" sibTransId="{EC4424C7-13D2-4810-A323-883854604DB0}"/>
    <dgm:cxn modelId="{AB6EBACE-3045-44A4-99F7-24B741100E8F}" type="presOf" srcId="{17D6073C-0F25-475A-A241-3992D82AEDED}" destId="{D8924637-56B1-4CAE-9282-AAAB13DFF0F3}" srcOrd="0" destOrd="0" presId="urn:microsoft.com/office/officeart/2005/8/layout/vList2"/>
    <dgm:cxn modelId="{FAD0F5D6-2BA9-4F1B-AA4A-4084130B9F9C}" type="presParOf" srcId="{D8924637-56B1-4CAE-9282-AAAB13DFF0F3}" destId="{2487D966-0695-487A-9F83-4200A2F84CA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FA7110-1DA3-4223-BDAE-5CFDD887FC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8F918C-6406-45DA-9557-024387FD37F7}">
      <dgm:prSet custT="1"/>
      <dgm:spPr/>
      <dgm:t>
        <a:bodyPr/>
        <a:lstStyle/>
        <a:p>
          <a:pPr algn="ctr" rtl="1"/>
          <a:r>
            <a:rPr lang="fa-IR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حمایت پستان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B8BF762D-DB01-4FB2-889E-246308CA0FB3}" type="sibTrans" cxnId="{6567D54F-1EB8-4D52-8213-2365D28434F7}">
      <dgm:prSet/>
      <dgm:spPr/>
      <dgm:t>
        <a:bodyPr/>
        <a:lstStyle/>
        <a:p>
          <a:endParaRPr lang="en-US" sz="2400"/>
        </a:p>
      </dgm:t>
    </dgm:pt>
    <dgm:pt modelId="{047A0158-7D48-4C4D-B386-8900B87DBA6D}" type="parTrans" cxnId="{6567D54F-1EB8-4D52-8213-2365D28434F7}">
      <dgm:prSet/>
      <dgm:spPr/>
      <dgm:t>
        <a:bodyPr/>
        <a:lstStyle/>
        <a:p>
          <a:endParaRPr lang="en-US" sz="2400"/>
        </a:p>
      </dgm:t>
    </dgm:pt>
    <dgm:pt modelId="{DF70C111-0AC4-4197-BD50-97C2BB95A4A6}" type="pres">
      <dgm:prSet presAssocID="{88FA7110-1DA3-4223-BDAE-5CFDD887FC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B7DD4D-A2ED-4427-8593-3B19D70A004E}" type="pres">
      <dgm:prSet presAssocID="{818F918C-6406-45DA-9557-024387FD37F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C0E9F5-3A1D-438C-B0BE-B3B592E075B0}" type="presOf" srcId="{818F918C-6406-45DA-9557-024387FD37F7}" destId="{8EB7DD4D-A2ED-4427-8593-3B19D70A004E}" srcOrd="0" destOrd="0" presId="urn:microsoft.com/office/officeart/2005/8/layout/vList2"/>
    <dgm:cxn modelId="{6567D54F-1EB8-4D52-8213-2365D28434F7}" srcId="{88FA7110-1DA3-4223-BDAE-5CFDD887FC76}" destId="{818F918C-6406-45DA-9557-024387FD37F7}" srcOrd="0" destOrd="0" parTransId="{047A0158-7D48-4C4D-B386-8900B87DBA6D}" sibTransId="{B8BF762D-DB01-4FB2-889E-246308CA0FB3}"/>
    <dgm:cxn modelId="{33F2E1C3-A50E-4655-B9BF-08B75624FC54}" type="presOf" srcId="{88FA7110-1DA3-4223-BDAE-5CFDD887FC76}" destId="{DF70C111-0AC4-4197-BD50-97C2BB95A4A6}" srcOrd="0" destOrd="0" presId="urn:microsoft.com/office/officeart/2005/8/layout/vList2"/>
    <dgm:cxn modelId="{B6B3838A-B6AF-4260-B29C-16B4E58EA135}" type="presParOf" srcId="{DF70C111-0AC4-4197-BD50-97C2BB95A4A6}" destId="{8EB7DD4D-A2ED-4427-8593-3B19D70A00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88820C-C1CA-453C-B6BD-478637432C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25E1D-E695-44BD-97E8-8F17EEB3E7AD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آوردن شیرخوار به طرف پستان </a:t>
          </a:r>
          <a:endParaRPr lang="en-US" sz="4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53287AD-B5F2-41E4-B003-6364D5764E71}" type="par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1D9680B8-1320-4F5E-979F-6286344BFE1D}" type="sib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727F44C3-F180-4871-8177-0EC82889DA52}" type="pres">
      <dgm:prSet presAssocID="{2188820C-C1CA-453C-B6BD-478637432C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909D3F-A1C4-493A-B1A6-E886C85CF076}" type="pres">
      <dgm:prSet presAssocID="{B1B25E1D-E695-44BD-97E8-8F17EEB3E7AD}" presName="parentText" presStyleLbl="node1" presStyleIdx="0" presStyleCnt="1" custScaleY="315925" custLinFactNeighborY="-15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53B05D-9C1D-4634-8C03-08C2F3F0AE70}" type="presOf" srcId="{B1B25E1D-E695-44BD-97E8-8F17EEB3E7AD}" destId="{3D909D3F-A1C4-493A-B1A6-E886C85CF076}" srcOrd="0" destOrd="0" presId="urn:microsoft.com/office/officeart/2005/8/layout/vList2"/>
    <dgm:cxn modelId="{F2DC8578-2C0C-43DE-8468-BD70AC82F150}" srcId="{2188820C-C1CA-453C-B6BD-478637432C76}" destId="{B1B25E1D-E695-44BD-97E8-8F17EEB3E7AD}" srcOrd="0" destOrd="0" parTransId="{C53287AD-B5F2-41E4-B003-6364D5764E71}" sibTransId="{1D9680B8-1320-4F5E-979F-6286344BFE1D}"/>
    <dgm:cxn modelId="{FD965673-C82C-4D39-AA88-CD8BF73985C9}" type="presOf" srcId="{2188820C-C1CA-453C-B6BD-478637432C76}" destId="{727F44C3-F180-4871-8177-0EC82889DA52}" srcOrd="0" destOrd="0" presId="urn:microsoft.com/office/officeart/2005/8/layout/vList2"/>
    <dgm:cxn modelId="{D8CA035D-925D-4392-AC53-EB69E67D78DB}" type="presParOf" srcId="{727F44C3-F180-4871-8177-0EC82889DA52}" destId="{3D909D3F-A1C4-493A-B1A6-E886C85CF0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188820C-C1CA-453C-B6BD-478637432C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25E1D-E695-44BD-97E8-8F17EEB3E7AD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آوردن شیرخوار به طرف پستان </a:t>
          </a:r>
          <a:endParaRPr lang="en-US" sz="4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53287AD-B5F2-41E4-B003-6364D5764E71}" type="par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1D9680B8-1320-4F5E-979F-6286344BFE1D}" type="sib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727F44C3-F180-4871-8177-0EC82889DA52}" type="pres">
      <dgm:prSet presAssocID="{2188820C-C1CA-453C-B6BD-478637432C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909D3F-A1C4-493A-B1A6-E886C85CF076}" type="pres">
      <dgm:prSet presAssocID="{B1B25E1D-E695-44BD-97E8-8F17EEB3E7AD}" presName="parentText" presStyleLbl="node1" presStyleIdx="0" presStyleCnt="1" custScaleY="315925" custLinFactNeighborY="-15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1D948C-48F0-4817-97EA-6495FC6FA5A7}" type="presOf" srcId="{2188820C-C1CA-453C-B6BD-478637432C76}" destId="{727F44C3-F180-4871-8177-0EC82889DA52}" srcOrd="0" destOrd="0" presId="urn:microsoft.com/office/officeart/2005/8/layout/vList2"/>
    <dgm:cxn modelId="{F2DC8578-2C0C-43DE-8468-BD70AC82F150}" srcId="{2188820C-C1CA-453C-B6BD-478637432C76}" destId="{B1B25E1D-E695-44BD-97E8-8F17EEB3E7AD}" srcOrd="0" destOrd="0" parTransId="{C53287AD-B5F2-41E4-B003-6364D5764E71}" sibTransId="{1D9680B8-1320-4F5E-979F-6286344BFE1D}"/>
    <dgm:cxn modelId="{8FCDC698-73C2-44E5-B64D-85BB732DB451}" type="presOf" srcId="{B1B25E1D-E695-44BD-97E8-8F17EEB3E7AD}" destId="{3D909D3F-A1C4-493A-B1A6-E886C85CF076}" srcOrd="0" destOrd="0" presId="urn:microsoft.com/office/officeart/2005/8/layout/vList2"/>
    <dgm:cxn modelId="{456068CF-1642-4CEC-9D50-54370C084DE2}" type="presParOf" srcId="{727F44C3-F180-4871-8177-0EC82889DA52}" destId="{3D909D3F-A1C4-493A-B1A6-E886C85CF0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9B8214D-F206-4243-976E-4C4070A7859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FB6364-5652-482E-8436-7A1ADDB7035D}">
      <dgm:prSet custT="1"/>
      <dgm:spPr/>
      <dgm:t>
        <a:bodyPr/>
        <a:lstStyle/>
        <a:p>
          <a:pPr rtl="1"/>
          <a:r>
            <a:rPr lang="fa-IR" sz="3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مواردی</a:t>
          </a: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که باید در هنگام گرفتن پستان پرهیز کرد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5662B71D-9909-403F-A93F-549E350772A0}" type="parTrans" cxnId="{D21840E9-A7AD-4A8B-9843-EE249AA8AC67}">
      <dgm:prSet/>
      <dgm:spPr/>
      <dgm:t>
        <a:bodyPr/>
        <a:lstStyle/>
        <a:p>
          <a:endParaRPr lang="en-US"/>
        </a:p>
      </dgm:t>
    </dgm:pt>
    <dgm:pt modelId="{D01A5031-787E-4DDF-A26C-E84A4A832386}" type="sibTrans" cxnId="{D21840E9-A7AD-4A8B-9843-EE249AA8AC67}">
      <dgm:prSet/>
      <dgm:spPr/>
      <dgm:t>
        <a:bodyPr/>
        <a:lstStyle/>
        <a:p>
          <a:endParaRPr lang="en-US"/>
        </a:p>
      </dgm:t>
    </dgm:pt>
    <dgm:pt modelId="{0324DB9F-96E0-4218-9BB2-8CFA77B3B532}" type="pres">
      <dgm:prSet presAssocID="{79B8214D-F206-4243-976E-4C4070A785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ED58B4-0969-406B-9665-A56840C07D3D}" type="pres">
      <dgm:prSet presAssocID="{88FB6364-5652-482E-8436-7A1ADDB703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B30348-FA60-4A6E-B887-3C4E011F87AD}" type="presOf" srcId="{88FB6364-5652-482E-8436-7A1ADDB7035D}" destId="{EDED58B4-0969-406B-9665-A56840C07D3D}" srcOrd="0" destOrd="0" presId="urn:microsoft.com/office/officeart/2005/8/layout/vList2"/>
    <dgm:cxn modelId="{46C720BE-DD1A-4955-B965-7CB273614C02}" type="presOf" srcId="{79B8214D-F206-4243-976E-4C4070A7859B}" destId="{0324DB9F-96E0-4218-9BB2-8CFA77B3B532}" srcOrd="0" destOrd="0" presId="urn:microsoft.com/office/officeart/2005/8/layout/vList2"/>
    <dgm:cxn modelId="{D21840E9-A7AD-4A8B-9843-EE249AA8AC67}" srcId="{79B8214D-F206-4243-976E-4C4070A7859B}" destId="{88FB6364-5652-482E-8436-7A1ADDB7035D}" srcOrd="0" destOrd="0" parTransId="{5662B71D-9909-403F-A93F-549E350772A0}" sibTransId="{D01A5031-787E-4DDF-A26C-E84A4A832386}"/>
    <dgm:cxn modelId="{EEF361C0-4F85-4907-BB04-2763DEC7A2F3}" type="presParOf" srcId="{0324DB9F-96E0-4218-9BB2-8CFA77B3B532}" destId="{EDED58B4-0969-406B-9665-A56840C07D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4DD31E-4A3F-4EF5-9D43-BBDB33B8B5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2801F-9234-4D64-AA2C-CDB0BC8FFAC7}">
      <dgm:prSet custT="1"/>
      <dgm:spPr/>
      <dgm:t>
        <a:bodyPr/>
        <a:lstStyle/>
        <a:p>
          <a:pPr algn="ctr" rtl="1"/>
          <a:r>
            <a:rPr lang="fa-IR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علائم مكيدن موثر و تغذیه ای 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79A9C00-0777-4E06-BA3B-4A1DC9D247EF}" type="parTrans" cxnId="{54B6B27B-B18E-405C-9D40-AE316497BD52}">
      <dgm:prSet/>
      <dgm:spPr/>
      <dgm:t>
        <a:bodyPr/>
        <a:lstStyle/>
        <a:p>
          <a:endParaRPr lang="en-US"/>
        </a:p>
      </dgm:t>
    </dgm:pt>
    <dgm:pt modelId="{5FD87F60-6670-48B6-81D6-2BC568B2B764}" type="sibTrans" cxnId="{54B6B27B-B18E-405C-9D40-AE316497BD52}">
      <dgm:prSet/>
      <dgm:spPr/>
      <dgm:t>
        <a:bodyPr/>
        <a:lstStyle/>
        <a:p>
          <a:endParaRPr lang="en-US"/>
        </a:p>
      </dgm:t>
    </dgm:pt>
    <dgm:pt modelId="{6E9B2CE5-6852-47F7-8B0A-28ACCA3D0229}" type="pres">
      <dgm:prSet presAssocID="{3A4DD31E-4A3F-4EF5-9D43-BBDB33B8B5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737829-416A-4319-AB4A-23ACCABDEB0C}" type="pres">
      <dgm:prSet presAssocID="{8B12801F-9234-4D64-AA2C-CDB0BC8FFA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6B27B-B18E-405C-9D40-AE316497BD52}" srcId="{3A4DD31E-4A3F-4EF5-9D43-BBDB33B8B5A8}" destId="{8B12801F-9234-4D64-AA2C-CDB0BC8FFAC7}" srcOrd="0" destOrd="0" parTransId="{C79A9C00-0777-4E06-BA3B-4A1DC9D247EF}" sibTransId="{5FD87F60-6670-48B6-81D6-2BC568B2B764}"/>
    <dgm:cxn modelId="{07107245-86D3-48CC-8448-0965C5B78145}" type="presOf" srcId="{3A4DD31E-4A3F-4EF5-9D43-BBDB33B8B5A8}" destId="{6E9B2CE5-6852-47F7-8B0A-28ACCA3D0229}" srcOrd="0" destOrd="0" presId="urn:microsoft.com/office/officeart/2005/8/layout/vList2"/>
    <dgm:cxn modelId="{55B93787-97F3-43B9-B147-226EE2E77BAF}" type="presOf" srcId="{8B12801F-9234-4D64-AA2C-CDB0BC8FFAC7}" destId="{66737829-416A-4319-AB4A-23ACCABDEB0C}" srcOrd="0" destOrd="0" presId="urn:microsoft.com/office/officeart/2005/8/layout/vList2"/>
    <dgm:cxn modelId="{47562B3A-C293-41D7-9F08-8F0C67B80ABC}" type="presParOf" srcId="{6E9B2CE5-6852-47F7-8B0A-28ACCA3D0229}" destId="{66737829-416A-4319-AB4A-23ACCABDEB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نکات کلیدی در شیردهی برای مادر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40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40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LinFactNeighborY="-8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D4D41359-8D48-4432-AB4C-058CD6765E65}" type="presOf" srcId="{FC87053F-5096-4BF0-B1F7-C99A07AC8C8E}" destId="{83358AC8-B839-4C0E-B0F1-6CF6FDB0C190}" srcOrd="0" destOrd="0" presId="urn:microsoft.com/office/officeart/2005/8/layout/vList2"/>
    <dgm:cxn modelId="{820AF182-F529-46C6-AFDB-2F7DC356B2C6}" type="presOf" srcId="{A688BD9D-D04B-4374-A328-9F4942BF0A9F}" destId="{08E944E7-4EE3-43FB-88F3-2D07A7F4E7BB}" srcOrd="0" destOrd="0" presId="urn:microsoft.com/office/officeart/2005/8/layout/vList2"/>
    <dgm:cxn modelId="{D640A02D-04BA-4694-8AB6-45E9BE5DFA36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مادر هنگام شیردادن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40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40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LinFactNeighborX="1876" custLinFactNeighborY="50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FFE5E8CF-45F5-48EE-BD59-3A42B634DA60}" type="presOf" srcId="{FC87053F-5096-4BF0-B1F7-C99A07AC8C8E}" destId="{83358AC8-B839-4C0E-B0F1-6CF6FDB0C190}" srcOrd="0" destOrd="0" presId="urn:microsoft.com/office/officeart/2005/8/layout/vList2"/>
    <dgm:cxn modelId="{C6F3B1D6-4C40-4CCB-A669-5F2FEDD6C48E}" type="presOf" srcId="{A688BD9D-D04B-4374-A328-9F4942BF0A9F}" destId="{08E944E7-4EE3-43FB-88F3-2D07A7F4E7BB}" srcOrd="0" destOrd="0" presId="urn:microsoft.com/office/officeart/2005/8/layout/vList2"/>
    <dgm:cxn modelId="{56905F45-1808-4FAF-9F2F-A43A2F0C92B0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1FEBC3B-9582-4C80-A975-FCC954266DD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E6A364-84EA-4C5C-88BC-5B5A39E1653E}">
      <dgm:prSet custT="1"/>
      <dgm:spPr/>
      <dgm:t>
        <a:bodyPr/>
        <a:lstStyle/>
        <a:p>
          <a:pPr algn="ctr" rtl="1">
            <a:lnSpc>
              <a:spcPct val="50000"/>
            </a:lnSpc>
            <a:spcBef>
              <a:spcPts val="0"/>
            </a:spcBef>
            <a:spcAft>
              <a:spcPts val="0"/>
            </a:spcAft>
          </a:pP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شیردهی در ساعات اول پس از سزارین </a:t>
          </a:r>
          <a:endParaRPr lang="en-US" sz="3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  <a:p>
          <a:pPr algn="ctr" rtl="1">
            <a:lnSpc>
              <a:spcPct val="50000"/>
            </a:lnSpc>
            <a:spcBef>
              <a:spcPts val="0"/>
            </a:spcBef>
            <a:spcAft>
              <a:spcPts val="0"/>
            </a:spcAft>
          </a:pPr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مادر به پشت خوابیده است 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40207540-16F1-47FB-98F7-A4955F334C43}" type="parTrans" cxnId="{8F1D283C-1347-4B77-8AB0-9C4989B56BDE}">
      <dgm:prSet/>
      <dgm:spPr/>
      <dgm:t>
        <a:bodyPr/>
        <a:lstStyle/>
        <a:p>
          <a:endParaRPr lang="en-US" sz="2800"/>
        </a:p>
      </dgm:t>
    </dgm:pt>
    <dgm:pt modelId="{63F1FE3F-1B93-4F76-968D-166724CE9581}" type="sibTrans" cxnId="{8F1D283C-1347-4B77-8AB0-9C4989B56BDE}">
      <dgm:prSet/>
      <dgm:spPr/>
      <dgm:t>
        <a:bodyPr/>
        <a:lstStyle/>
        <a:p>
          <a:endParaRPr lang="en-US" sz="2800"/>
        </a:p>
      </dgm:t>
    </dgm:pt>
    <dgm:pt modelId="{CE94259E-00D4-4E43-A1BA-E18E98C741AA}" type="pres">
      <dgm:prSet presAssocID="{F1FEBC3B-9582-4C80-A975-FCC954266D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A2AAA2-F346-47B1-B779-D33D0180D0C0}" type="pres">
      <dgm:prSet presAssocID="{56E6A364-84EA-4C5C-88BC-5B5A39E1653E}" presName="parentText" presStyleLbl="node1" presStyleIdx="0" presStyleCnt="1" custScaleX="100000" custScaleY="75138" custLinFactNeighborX="-12695" custLinFactNeighborY="-2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1D283C-1347-4B77-8AB0-9C4989B56BDE}" srcId="{F1FEBC3B-9582-4C80-A975-FCC954266DD0}" destId="{56E6A364-84EA-4C5C-88BC-5B5A39E1653E}" srcOrd="0" destOrd="0" parTransId="{40207540-16F1-47FB-98F7-A4955F334C43}" sibTransId="{63F1FE3F-1B93-4F76-968D-166724CE9581}"/>
    <dgm:cxn modelId="{78BF85F1-B7B2-4141-98F3-2B636C626DB7}" type="presOf" srcId="{56E6A364-84EA-4C5C-88BC-5B5A39E1653E}" destId="{C1A2AAA2-F346-47B1-B779-D33D0180D0C0}" srcOrd="0" destOrd="0" presId="urn:microsoft.com/office/officeart/2005/8/layout/vList2"/>
    <dgm:cxn modelId="{E6B511D6-6B46-4D15-BEE9-DBCAF11E3A1D}" type="presOf" srcId="{F1FEBC3B-9582-4C80-A975-FCC954266DD0}" destId="{CE94259E-00D4-4E43-A1BA-E18E98C741AA}" srcOrd="0" destOrd="0" presId="urn:microsoft.com/office/officeart/2005/8/layout/vList2"/>
    <dgm:cxn modelId="{C6903180-7487-43E7-8A1E-6D6560E34B10}" type="presParOf" srcId="{CE94259E-00D4-4E43-A1BA-E18E98C741AA}" destId="{C1A2AAA2-F346-47B1-B779-D33D0180D0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های شیردهی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36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36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ScaleY="74114" custLinFactNeighborY="-8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EAFC14EF-7C32-4B5F-944A-27A1643E412D}" type="presOf" srcId="{A688BD9D-D04B-4374-A328-9F4942BF0A9F}" destId="{08E944E7-4EE3-43FB-88F3-2D07A7F4E7BB}" srcOrd="0" destOrd="0" presId="urn:microsoft.com/office/officeart/2005/8/layout/vList2"/>
    <dgm:cxn modelId="{2467DF0F-DC35-4060-91FB-D6EAFBA6A60A}" type="presOf" srcId="{FC87053F-5096-4BF0-B1F7-C99A07AC8C8E}" destId="{83358AC8-B839-4C0E-B0F1-6CF6FDB0C190}" srcOrd="0" destOrd="0" presId="urn:microsoft.com/office/officeart/2005/8/layout/vList2"/>
    <dgm:cxn modelId="{978E1827-573F-4EF4-B41C-A69697D873C1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>
            <a:lnSpc>
              <a:spcPct val="100000"/>
            </a:lnSpc>
          </a:pP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شیردهی در وضعیت بیولژیک </a:t>
          </a:r>
        </a:p>
        <a:p>
          <a:pPr algn="ctr" rtl="1">
            <a:lnSpc>
              <a:spcPct val="100000"/>
            </a:lnSpc>
          </a:pPr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Biological nurturing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36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36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ScaleY="316340" custLinFactNeighborX="1029" custLinFactNeighborY="-535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EBF905C1-B638-4DEC-9368-07ABF28E4128}" type="presOf" srcId="{A688BD9D-D04B-4374-A328-9F4942BF0A9F}" destId="{08E944E7-4EE3-43FB-88F3-2D07A7F4E7BB}" srcOrd="0" destOrd="0" presId="urn:microsoft.com/office/officeart/2005/8/layout/vList2"/>
    <dgm:cxn modelId="{39D03E28-9BA8-4D91-8A5F-2F128759A9F1}" type="presOf" srcId="{FC87053F-5096-4BF0-B1F7-C99A07AC8C8E}" destId="{83358AC8-B839-4C0E-B0F1-6CF6FDB0C190}" srcOrd="0" destOrd="0" presId="urn:microsoft.com/office/officeart/2005/8/layout/vList2"/>
    <dgm:cxn modelId="{931061ED-E56F-478E-843D-8662C66C8BA1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C5110C-2245-4956-A58A-810256613EA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AE23BB4-E9D3-407A-AAB4-840C406B61FC}">
      <dgm:prSet custT="1"/>
      <dgm:spPr/>
      <dgm:t>
        <a:bodyPr/>
        <a:lstStyle/>
        <a:p>
          <a:pPr algn="ctr" rtl="1"/>
          <a:r>
            <a:rPr lang="fa-IR" sz="40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مقدمه</a:t>
          </a:r>
          <a:endParaRPr lang="en-US" sz="4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3D4B28AB-9B48-4E54-8EAA-51993D2CF86F}" type="parTrans" cxnId="{23829E87-9895-4757-A222-340B79CD4EFA}">
      <dgm:prSet/>
      <dgm:spPr/>
      <dgm:t>
        <a:bodyPr/>
        <a:lstStyle/>
        <a:p>
          <a:endParaRPr lang="en-US"/>
        </a:p>
      </dgm:t>
    </dgm:pt>
    <dgm:pt modelId="{9747C7A7-4070-415D-98AD-22908AE9974A}" type="sibTrans" cxnId="{23829E87-9895-4757-A222-340B79CD4EFA}">
      <dgm:prSet/>
      <dgm:spPr/>
      <dgm:t>
        <a:bodyPr/>
        <a:lstStyle/>
        <a:p>
          <a:endParaRPr lang="en-US"/>
        </a:p>
      </dgm:t>
    </dgm:pt>
    <dgm:pt modelId="{30BD2F29-57F8-418C-AA85-E977833C63E2}" type="pres">
      <dgm:prSet presAssocID="{57C5110C-2245-4956-A58A-810256613E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6D458C-908D-4E74-A37A-35403A72B5A5}" type="pres">
      <dgm:prSet presAssocID="{EAE23BB4-E9D3-407A-AAB4-840C406B61F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894A75-C294-4A5A-8290-2E1E5BC9D13F}" type="presOf" srcId="{57C5110C-2245-4956-A58A-810256613EAF}" destId="{30BD2F29-57F8-418C-AA85-E977833C63E2}" srcOrd="0" destOrd="0" presId="urn:microsoft.com/office/officeart/2005/8/layout/vList2"/>
    <dgm:cxn modelId="{C7D1838E-D5C6-4E55-B1F3-199325308ED5}" type="presOf" srcId="{EAE23BB4-E9D3-407A-AAB4-840C406B61FC}" destId="{3A6D458C-908D-4E74-A37A-35403A72B5A5}" srcOrd="0" destOrd="0" presId="urn:microsoft.com/office/officeart/2005/8/layout/vList2"/>
    <dgm:cxn modelId="{23829E87-9895-4757-A222-340B79CD4EFA}" srcId="{57C5110C-2245-4956-A58A-810256613EAF}" destId="{EAE23BB4-E9D3-407A-AAB4-840C406B61FC}" srcOrd="0" destOrd="0" parTransId="{3D4B28AB-9B48-4E54-8EAA-51993D2CF86F}" sibTransId="{9747C7A7-4070-415D-98AD-22908AE9974A}"/>
    <dgm:cxn modelId="{FA7DB5FC-6218-48B1-8A7C-C82F07DAA8A5}" type="presParOf" srcId="{30BD2F29-57F8-418C-AA85-E977833C63E2}" destId="{3A6D458C-908D-4E74-A37A-35403A72B5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774BEB0-9DB5-457A-A50B-1A877254AC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3682DC-E370-4E9D-8755-60F01C528C8C}">
      <dgm:prSet custT="1"/>
      <dgm:spPr/>
      <dgm:t>
        <a:bodyPr/>
        <a:lstStyle/>
        <a:p>
          <a:pPr marL="0" marR="0" indent="0" algn="ctr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نتيجه</a:t>
          </a: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گيري</a:t>
          </a: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endParaRPr 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3B36DBCC-E3FA-4174-8285-B7AF3E00D7C5}" type="parTrans" cxnId="{6070020E-B08B-458B-AF99-37BF1DC6DD7B}">
      <dgm:prSet/>
      <dgm:spPr/>
      <dgm:t>
        <a:bodyPr/>
        <a:lstStyle/>
        <a:p>
          <a:endParaRPr lang="en-US" sz="4000" b="1"/>
        </a:p>
      </dgm:t>
    </dgm:pt>
    <dgm:pt modelId="{68E95A8B-3AE7-4558-85B5-1AFDFDFB5424}" type="sibTrans" cxnId="{6070020E-B08B-458B-AF99-37BF1DC6DD7B}">
      <dgm:prSet/>
      <dgm:spPr/>
      <dgm:t>
        <a:bodyPr/>
        <a:lstStyle/>
        <a:p>
          <a:endParaRPr lang="en-US" sz="4000" b="1"/>
        </a:p>
      </dgm:t>
    </dgm:pt>
    <dgm:pt modelId="{AF041C27-1089-40A0-B81F-2625B323C2BD}" type="pres">
      <dgm:prSet presAssocID="{5774BEB0-9DB5-457A-A50B-1A877254AC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A6A141-3B69-4D06-9A20-3E9E35D94023}" type="pres">
      <dgm:prSet presAssocID="{D33682DC-E370-4E9D-8755-60F01C528C8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444330-35E8-4A9A-A41A-10EE99002D67}" type="presOf" srcId="{5774BEB0-9DB5-457A-A50B-1A877254ACE5}" destId="{AF041C27-1089-40A0-B81F-2625B323C2BD}" srcOrd="0" destOrd="0" presId="urn:microsoft.com/office/officeart/2005/8/layout/vList2"/>
    <dgm:cxn modelId="{EEC8F80C-AFF9-4554-BFA5-3DF16FE05BE2}" type="presOf" srcId="{D33682DC-E370-4E9D-8755-60F01C528C8C}" destId="{0DA6A141-3B69-4D06-9A20-3E9E35D94023}" srcOrd="0" destOrd="0" presId="urn:microsoft.com/office/officeart/2005/8/layout/vList2"/>
    <dgm:cxn modelId="{6070020E-B08B-458B-AF99-37BF1DC6DD7B}" srcId="{5774BEB0-9DB5-457A-A50B-1A877254ACE5}" destId="{D33682DC-E370-4E9D-8755-60F01C528C8C}" srcOrd="0" destOrd="0" parTransId="{3B36DBCC-E3FA-4174-8285-B7AF3E00D7C5}" sibTransId="{68E95A8B-3AE7-4558-85B5-1AFDFDFB5424}"/>
    <dgm:cxn modelId="{A9282224-95A5-48CE-A5EA-FC9DACA8C5E0}" type="presParOf" srcId="{AF041C27-1089-40A0-B81F-2625B323C2BD}" destId="{0DA6A141-3B69-4D06-9A20-3E9E35D940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آیا</a:t>
          </a:r>
          <a:r>
            <a:rPr lang="fa-I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 های شیردهی داده شده به مادر کارآمد است؟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36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36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LinFactNeighborX="624" custLinFactNeighborY="-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EBAD56E6-C8E0-4FD7-B1BA-5CF42A6128AF}" type="presOf" srcId="{FC87053F-5096-4BF0-B1F7-C99A07AC8C8E}" destId="{83358AC8-B839-4C0E-B0F1-6CF6FDB0C190}" srcOrd="0" destOrd="0" presId="urn:microsoft.com/office/officeart/2005/8/layout/vList2"/>
    <dgm:cxn modelId="{48B826A9-F499-475A-867F-F5BFD20A14CA}" type="presOf" srcId="{A688BD9D-D04B-4374-A328-9F4942BF0A9F}" destId="{08E944E7-4EE3-43FB-88F3-2D07A7F4E7BB}" srcOrd="0" destOrd="0" presId="urn:microsoft.com/office/officeart/2005/8/layout/vList2"/>
    <dgm:cxn modelId="{8830BA37-E8B5-4994-92DC-555914EEFA97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42B368-F1D9-4E2C-862A-879DD120A8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C6D849-403A-45EE-808C-B9648AE1A739}">
      <dgm:prSet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اهمیت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وضعيت</a:t>
          </a:r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صحيح</a:t>
          </a:r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بغل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كردن</a:t>
          </a:r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و پستان گرفتن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شيرخوار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4FB16C63-416F-48B4-9A70-C5DD6855D8A3}" type="parTrans" cxnId="{6FDD9706-24D0-4986-B0DE-746AD4F2A18D}">
      <dgm:prSet/>
      <dgm:spPr/>
      <dgm:t>
        <a:bodyPr/>
        <a:lstStyle/>
        <a:p>
          <a:endParaRPr lang="en-US"/>
        </a:p>
      </dgm:t>
    </dgm:pt>
    <dgm:pt modelId="{A33A030F-701F-4E02-B230-53B0A40724E9}" type="sibTrans" cxnId="{6FDD9706-24D0-4986-B0DE-746AD4F2A18D}">
      <dgm:prSet/>
      <dgm:spPr/>
      <dgm:t>
        <a:bodyPr/>
        <a:lstStyle/>
        <a:p>
          <a:endParaRPr lang="en-US"/>
        </a:p>
      </dgm:t>
    </dgm:pt>
    <dgm:pt modelId="{CBBB208C-8C33-4FD2-83B3-1B2DB767AA39}" type="pres">
      <dgm:prSet presAssocID="{5642B368-F1D9-4E2C-862A-879DD120A8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7F191F-EE1E-4E8D-A2A6-56575848E29C}" type="pres">
      <dgm:prSet presAssocID="{A1C6D849-403A-45EE-808C-B9648AE1A73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557B06-2B3E-4130-9A3F-89453A4CAF09}" type="presOf" srcId="{5642B368-F1D9-4E2C-862A-879DD120A8D6}" destId="{CBBB208C-8C33-4FD2-83B3-1B2DB767AA39}" srcOrd="0" destOrd="0" presId="urn:microsoft.com/office/officeart/2005/8/layout/vList2"/>
    <dgm:cxn modelId="{6FDD9706-24D0-4986-B0DE-746AD4F2A18D}" srcId="{5642B368-F1D9-4E2C-862A-879DD120A8D6}" destId="{A1C6D849-403A-45EE-808C-B9648AE1A739}" srcOrd="0" destOrd="0" parTransId="{4FB16C63-416F-48B4-9A70-C5DD6855D8A3}" sibTransId="{A33A030F-701F-4E02-B230-53B0A40724E9}"/>
    <dgm:cxn modelId="{EDE34DD8-D84D-46D3-A2C2-67FB1F4C8344}" type="presOf" srcId="{A1C6D849-403A-45EE-808C-B9648AE1A739}" destId="{CC7F191F-EE1E-4E8D-A2A6-56575848E29C}" srcOrd="0" destOrd="0" presId="urn:microsoft.com/office/officeart/2005/8/layout/vList2"/>
    <dgm:cxn modelId="{14A09EA9-0567-42A5-B5C1-28127DE44563}" type="presParOf" srcId="{CBBB208C-8C33-4FD2-83B3-1B2DB767AA39}" destId="{CC7F191F-EE1E-4E8D-A2A6-56575848E2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C7E80E-A12B-4E19-8765-A700F898B3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FC7C8-7562-465A-85F5-263325C26AC3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نتایج نادرست گرفتن پستان توسط شیرخوار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8498BF73-8C5D-4608-916E-3338A879B77E}" type="parTrans" cxnId="{852E2271-D711-4524-AB6C-90ADD4ED8A77}">
      <dgm:prSet/>
      <dgm:spPr/>
      <dgm:t>
        <a:bodyPr/>
        <a:lstStyle/>
        <a:p>
          <a:endParaRPr lang="en-US"/>
        </a:p>
      </dgm:t>
    </dgm:pt>
    <dgm:pt modelId="{7F5D0B91-EADF-4122-96B4-E69DD507CB0B}" type="sibTrans" cxnId="{852E2271-D711-4524-AB6C-90ADD4ED8A77}">
      <dgm:prSet/>
      <dgm:spPr/>
      <dgm:t>
        <a:bodyPr/>
        <a:lstStyle/>
        <a:p>
          <a:endParaRPr lang="en-US"/>
        </a:p>
      </dgm:t>
    </dgm:pt>
    <dgm:pt modelId="{1561C07A-A582-41DB-986C-CC1B6D070326}" type="pres">
      <dgm:prSet presAssocID="{68C7E80E-A12B-4E19-8765-A700F898B3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ABE905-86A7-4A16-9131-958ED700DD69}" type="pres">
      <dgm:prSet presAssocID="{479FC7C8-7562-465A-85F5-263325C26AC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DA036D-BF60-4AB5-A493-49C710C75C77}" type="presOf" srcId="{68C7E80E-A12B-4E19-8765-A700F898B361}" destId="{1561C07A-A582-41DB-986C-CC1B6D070326}" srcOrd="0" destOrd="0" presId="urn:microsoft.com/office/officeart/2005/8/layout/vList2"/>
    <dgm:cxn modelId="{852E2271-D711-4524-AB6C-90ADD4ED8A77}" srcId="{68C7E80E-A12B-4E19-8765-A700F898B361}" destId="{479FC7C8-7562-465A-85F5-263325C26AC3}" srcOrd="0" destOrd="0" parTransId="{8498BF73-8C5D-4608-916E-3338A879B77E}" sibTransId="{7F5D0B91-EADF-4122-96B4-E69DD507CB0B}"/>
    <dgm:cxn modelId="{F55F4EB6-8EB4-4C70-825C-ADE5979AD2EF}" type="presOf" srcId="{479FC7C8-7562-465A-85F5-263325C26AC3}" destId="{62ABE905-86A7-4A16-9131-958ED700DD69}" srcOrd="0" destOrd="0" presId="urn:microsoft.com/office/officeart/2005/8/layout/vList2"/>
    <dgm:cxn modelId="{DA9489EA-95E7-4D83-A084-E36B8877A543}" type="presParOf" srcId="{1561C07A-A582-41DB-986C-CC1B6D070326}" destId="{62ABE905-86A7-4A16-9131-958ED700DD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A885D9-2954-4C70-8C6D-618F411312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652FC-38E0-42D3-A55F-0175E8582870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آموزش وضعیت شیردهی و گرفتن پستان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1E459E3-1B58-4A60-88B2-8BB246DB0F66}" type="parTrans" cxnId="{4D9B74B8-F156-4DBA-9177-77B3FE2AE667}">
      <dgm:prSet/>
      <dgm:spPr/>
      <dgm:t>
        <a:bodyPr/>
        <a:lstStyle/>
        <a:p>
          <a:endParaRPr lang="en-US"/>
        </a:p>
      </dgm:t>
    </dgm:pt>
    <dgm:pt modelId="{167939A4-7F99-4FBB-90AC-4A9818FD0CA7}" type="sibTrans" cxnId="{4D9B74B8-F156-4DBA-9177-77B3FE2AE667}">
      <dgm:prSet/>
      <dgm:spPr/>
      <dgm:t>
        <a:bodyPr/>
        <a:lstStyle/>
        <a:p>
          <a:endParaRPr lang="en-US"/>
        </a:p>
      </dgm:t>
    </dgm:pt>
    <dgm:pt modelId="{24CEB394-17CC-4C0F-A408-015BEA826421}" type="pres">
      <dgm:prSet presAssocID="{70A885D9-2954-4C70-8C6D-618F411312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8EE0BD-8994-4744-A6CE-B264BE5175AF}" type="pres">
      <dgm:prSet presAssocID="{CB7652FC-38E0-42D3-A55F-0175E858287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45ECA2-D362-42E4-8EB0-F88D46FEF7EF}" type="presOf" srcId="{70A885D9-2954-4C70-8C6D-618F411312A7}" destId="{24CEB394-17CC-4C0F-A408-015BEA826421}" srcOrd="0" destOrd="0" presId="urn:microsoft.com/office/officeart/2005/8/layout/vList2"/>
    <dgm:cxn modelId="{71C8999E-4D09-46EA-B93A-06336F9D39E9}" type="presOf" srcId="{CB7652FC-38E0-42D3-A55F-0175E8582870}" destId="{928EE0BD-8994-4744-A6CE-B264BE5175AF}" srcOrd="0" destOrd="0" presId="urn:microsoft.com/office/officeart/2005/8/layout/vList2"/>
    <dgm:cxn modelId="{4D9B74B8-F156-4DBA-9177-77B3FE2AE667}" srcId="{70A885D9-2954-4C70-8C6D-618F411312A7}" destId="{CB7652FC-38E0-42D3-A55F-0175E8582870}" srcOrd="0" destOrd="0" parTransId="{61E459E3-1B58-4A60-88B2-8BB246DB0F66}" sibTransId="{167939A4-7F99-4FBB-90AC-4A9818FD0CA7}"/>
    <dgm:cxn modelId="{3F991589-7D61-4B76-829D-A49E257D461B}" type="presParOf" srcId="{24CEB394-17CC-4C0F-A408-015BEA826421}" destId="{928EE0BD-8994-4744-A6CE-B264BE5175A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DF64A0-7052-4441-A7E8-3216C2351A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5ED8F3-3C4D-4C38-9BE7-EBA654FF08B7}">
      <dgm:prSet custT="1"/>
      <dgm:spPr/>
      <dgm:t>
        <a:bodyPr/>
        <a:lstStyle/>
        <a:p>
          <a:pPr algn="ctr" rtl="1"/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نحوه درست پستان گرفتن 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9B454668-B899-4A0A-B2E2-1761F7C08C0F}" type="parTrans" cxnId="{FC8F679E-C3B6-438E-AD61-ECDCC8E5BF9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484BB3-3C2E-4832-9C48-8F15B9E8BF67}" type="sibTrans" cxnId="{FC8F679E-C3B6-438E-AD61-ECDCC8E5BF9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01CACF-DC8E-469D-A864-90526C8E9D19}" type="pres">
      <dgm:prSet presAssocID="{B0DF64A0-7052-4441-A7E8-3216C2351A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B207E5-D530-49F7-A489-4CCDDBEEB293}" type="pres">
      <dgm:prSet presAssocID="{655ED8F3-3C4D-4C38-9BE7-EBA654FF08B7}" presName="parentText" presStyleLbl="node1" presStyleIdx="0" presStyleCnt="1" custScaleY="52925" custLinFactNeighborX="-749" custLinFactNeighborY="-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8F679E-C3B6-438E-AD61-ECDCC8E5BF96}" srcId="{B0DF64A0-7052-4441-A7E8-3216C2351AA2}" destId="{655ED8F3-3C4D-4C38-9BE7-EBA654FF08B7}" srcOrd="0" destOrd="0" parTransId="{9B454668-B899-4A0A-B2E2-1761F7C08C0F}" sibTransId="{4F484BB3-3C2E-4832-9C48-8F15B9E8BF67}"/>
    <dgm:cxn modelId="{ACD6D150-99F5-4D87-A896-547CBA0A7E2D}" type="presOf" srcId="{655ED8F3-3C4D-4C38-9BE7-EBA654FF08B7}" destId="{49B207E5-D530-49F7-A489-4CCDDBEEB293}" srcOrd="0" destOrd="0" presId="urn:microsoft.com/office/officeart/2005/8/layout/vList2"/>
    <dgm:cxn modelId="{6E076946-00DF-4DE4-A512-530BF0B8722D}" type="presOf" srcId="{B0DF64A0-7052-4441-A7E8-3216C2351AA2}" destId="{FA01CACF-DC8E-469D-A864-90526C8E9D19}" srcOrd="0" destOrd="0" presId="urn:microsoft.com/office/officeart/2005/8/layout/vList2"/>
    <dgm:cxn modelId="{61254496-73AD-4AB6-A28F-F7A15E2B1DE7}" type="presParOf" srcId="{FA01CACF-DC8E-469D-A864-90526C8E9D19}" destId="{49B207E5-D530-49F7-A489-4CCDDBEEB2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98798F-0603-4C8F-9CF0-37743AC49A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74CB26-87A3-440C-A751-914FC82A7D1C}">
      <dgm:prSet custT="1"/>
      <dgm:spPr/>
      <dgm:t>
        <a:bodyPr/>
        <a:lstStyle/>
        <a:p>
          <a:pPr algn="ctr" rtl="1"/>
          <a:r>
            <a:rPr lang="fa-I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نه مکیدن لب پائینی یا نوک پستان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2DF88765-B4D2-4509-BD59-B7E86ACB837F}" type="parTrans" cxnId="{876C2BD0-2785-4073-ABAF-C96BA4877E19}">
      <dgm:prSet/>
      <dgm:spPr/>
      <dgm:t>
        <a:bodyPr/>
        <a:lstStyle/>
        <a:p>
          <a:endParaRPr lang="en-US"/>
        </a:p>
      </dgm:t>
    </dgm:pt>
    <dgm:pt modelId="{F8AAF639-CCC2-4EA4-A552-F0273C380F9C}" type="sibTrans" cxnId="{876C2BD0-2785-4073-ABAF-C96BA4877E19}">
      <dgm:prSet/>
      <dgm:spPr/>
      <dgm:t>
        <a:bodyPr/>
        <a:lstStyle/>
        <a:p>
          <a:endParaRPr lang="en-US"/>
        </a:p>
      </dgm:t>
    </dgm:pt>
    <dgm:pt modelId="{8A65AF23-7F51-49D1-A85A-80AB927392B1}" type="pres">
      <dgm:prSet presAssocID="{8D98798F-0603-4C8F-9CF0-37743AC49A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5C7DE-CDE1-456C-B395-1CE726CC90B9}" type="pres">
      <dgm:prSet presAssocID="{2A74CB26-87A3-440C-A751-914FC82A7D1C}" presName="parentText" presStyleLbl="node1" presStyleIdx="0" presStyleCnt="1" custScaleY="180086" custLinFactNeighborX="1855" custLinFactNeighborY="-87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080393-1410-45B6-85BA-E2728F6994AE}" type="presOf" srcId="{8D98798F-0603-4C8F-9CF0-37743AC49AF1}" destId="{8A65AF23-7F51-49D1-A85A-80AB927392B1}" srcOrd="0" destOrd="0" presId="urn:microsoft.com/office/officeart/2005/8/layout/vList2"/>
    <dgm:cxn modelId="{876C2BD0-2785-4073-ABAF-C96BA4877E19}" srcId="{8D98798F-0603-4C8F-9CF0-37743AC49AF1}" destId="{2A74CB26-87A3-440C-A751-914FC82A7D1C}" srcOrd="0" destOrd="0" parTransId="{2DF88765-B4D2-4509-BD59-B7E86ACB837F}" sibTransId="{F8AAF639-CCC2-4EA4-A552-F0273C380F9C}"/>
    <dgm:cxn modelId="{6253FDB8-A75B-4D41-898B-354F29603513}" type="presOf" srcId="{2A74CB26-87A3-440C-A751-914FC82A7D1C}" destId="{5BF5C7DE-CDE1-456C-B395-1CE726CC90B9}" srcOrd="0" destOrd="0" presId="urn:microsoft.com/office/officeart/2005/8/layout/vList2"/>
    <dgm:cxn modelId="{553D11D3-A87C-460E-845E-5006A3302273}" type="presParOf" srcId="{8A65AF23-7F51-49D1-A85A-80AB927392B1}" destId="{5BF5C7DE-CDE1-456C-B395-1CE726CC90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885243-FA50-4028-B1BF-F4801EFA88C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1DF6ED-6A53-444A-8C80-C5F4371720C8}">
      <dgm:prSet custT="1"/>
      <dgm:spPr/>
      <dgm:t>
        <a:bodyPr/>
        <a:lstStyle/>
        <a:p>
          <a:pPr algn="ctr" rtl="1"/>
          <a:r>
            <a:rPr lang="fa-I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گرفتن صحیح پستان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2178CF6-95B5-41BF-99E4-758CB9242392}" type="parTrans" cxnId="{AE5D8D53-E83F-4C47-90E2-D1AB668B2F4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12E658-FA93-469D-AEAC-B854DE53CD4D}" type="sibTrans" cxnId="{AE5D8D53-E83F-4C47-90E2-D1AB668B2F4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6EA8D2-0E4B-41AA-9C6F-A50DA06EB042}" type="pres">
      <dgm:prSet presAssocID="{DA885243-FA50-4028-B1BF-F4801EFA88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1F4F6C-9389-408C-A1DD-C57E89742C9B}" type="pres">
      <dgm:prSet presAssocID="{351DF6ED-6A53-444A-8C80-C5F4371720C8}" presName="parentText" presStyleLbl="node1" presStyleIdx="0" presStyleCnt="1" custLinFactNeighborY="25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7ACFC2-4C77-49C2-8065-2860965B1DA0}" type="presOf" srcId="{DA885243-FA50-4028-B1BF-F4801EFA88CA}" destId="{1F6EA8D2-0E4B-41AA-9C6F-A50DA06EB042}" srcOrd="0" destOrd="0" presId="urn:microsoft.com/office/officeart/2005/8/layout/vList2"/>
    <dgm:cxn modelId="{5046F1B2-335A-4B70-87A6-FCC2DBFAAAA9}" type="presOf" srcId="{351DF6ED-6A53-444A-8C80-C5F4371720C8}" destId="{AC1F4F6C-9389-408C-A1DD-C57E89742C9B}" srcOrd="0" destOrd="0" presId="urn:microsoft.com/office/officeart/2005/8/layout/vList2"/>
    <dgm:cxn modelId="{AE5D8D53-E83F-4C47-90E2-D1AB668B2F4D}" srcId="{DA885243-FA50-4028-B1BF-F4801EFA88CA}" destId="{351DF6ED-6A53-444A-8C80-C5F4371720C8}" srcOrd="0" destOrd="0" parTransId="{12178CF6-95B5-41BF-99E4-758CB9242392}" sibTransId="{A612E658-FA93-469D-AEAC-B854DE53CD4D}"/>
    <dgm:cxn modelId="{B2305E61-3F79-4C26-B24F-5F4A97DEAD5D}" type="presParOf" srcId="{1F6EA8D2-0E4B-41AA-9C6F-A50DA06EB042}" destId="{AC1F4F6C-9389-408C-A1DD-C57E89742C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7D966-0695-487A-9F83-4200A2F84CAD}">
      <dsp:nvSpPr>
        <dsp:cNvPr id="0" name=""/>
        <dsp:cNvSpPr/>
      </dsp:nvSpPr>
      <dsp:spPr>
        <a:xfrm>
          <a:off x="0" y="632"/>
          <a:ext cx="7772400" cy="1294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آموزش روش های صحیح در آغوش گرفتن و شیردادن به شیرخوار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63211" y="63843"/>
        <a:ext cx="7645978" cy="11684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F1F6D1-C6E8-47D3-87AF-DD431A9E5772}" type="datetimeFigureOut">
              <a:rPr lang="fa-IR"/>
              <a:pPr>
                <a:defRPr/>
              </a:pPr>
              <a:t>12/12/1443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14F368-F446-4EAF-9A43-D91CD590929B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4472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BCA2008-05A7-4266-ADF3-D75B13E5F170}" type="datetimeFigureOut">
              <a:rPr lang="fa-IR"/>
              <a:pPr>
                <a:defRPr/>
              </a:pPr>
              <a:t>12/12/1443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fa-I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48E416-0867-456D-A132-87D1FBAB503D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666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Maternal breastfeeding positions: have we got it right? </a:t>
            </a:r>
            <a:endParaRPr lang="fa-IR" dirty="0" smtClean="0"/>
          </a:p>
          <a:p>
            <a:pPr algn="l" rtl="0"/>
            <a:r>
              <a:rPr lang="en-US" dirty="0" smtClean="0"/>
              <a:t>Some breastfeeding experts may traditionally have insisted on upright sitting postures because of etiquette, leaning back  perhaps being associated with slouching or an unkempt appearance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2173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21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7978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47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پس از باز شدن مختصر دهان شیرخوار، کمی سر وی را به عقب متمایل نموده تا وقتی که کاملا  دهان باز شود  وی را </a:t>
            </a:r>
            <a:r>
              <a:rPr lang="fa-IR" dirty="0" err="1" smtClean="0"/>
              <a:t>سريعا</a:t>
            </a:r>
            <a:r>
              <a:rPr lang="fa-IR" dirty="0" smtClean="0"/>
              <a:t> و به آرامی </a:t>
            </a:r>
            <a:r>
              <a:rPr lang="fa-IR" dirty="0" err="1" smtClean="0"/>
              <a:t>بطرف</a:t>
            </a:r>
            <a:r>
              <a:rPr lang="fa-IR" dirty="0" smtClean="0"/>
              <a:t> پستان هدایت کنید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08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2006</a:t>
            </a:r>
          </a:p>
        </p:txBody>
      </p:sp>
      <p:sp>
        <p:nvSpPr>
          <p:cNvPr id="1740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09E16E-BAB7-46EC-BA55-301F0D2FBE26}" type="slidenum">
              <a:rPr lang="ar-SA" altLang="en-US">
                <a:solidFill>
                  <a:prstClr val="black"/>
                </a:solidFill>
              </a:rPr>
              <a:pPr eaLnBrk="1" hangingPunct="1"/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55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65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31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33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6201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آوردن شیرخوار </a:t>
            </a:r>
            <a:r>
              <a:rPr lang="fa-IR" dirty="0" err="1" smtClean="0"/>
              <a:t>بطرف</a:t>
            </a:r>
            <a:r>
              <a:rPr lang="fa-IR" dirty="0" smtClean="0"/>
              <a:t> پستان </a:t>
            </a:r>
          </a:p>
          <a:p>
            <a:r>
              <a:rPr lang="fa-IR" dirty="0" smtClean="0"/>
              <a:t>قرار دادن دست مادر در قاعده سر شیرخوار(شانه و گردن) </a:t>
            </a:r>
          </a:p>
          <a:p>
            <a:r>
              <a:rPr lang="fa-IR" dirty="0" smtClean="0"/>
              <a:t>حمایت سر شیرخوار بطوریکه نه زیاد </a:t>
            </a:r>
            <a:r>
              <a:rPr lang="fa-IR" dirty="0" err="1" smtClean="0"/>
              <a:t>بطرف</a:t>
            </a:r>
            <a:r>
              <a:rPr lang="fa-IR" dirty="0" smtClean="0"/>
              <a:t> عقب </a:t>
            </a:r>
            <a:r>
              <a:rPr lang="fa-IR" dirty="0" err="1" smtClean="0"/>
              <a:t>ویا</a:t>
            </a:r>
            <a:r>
              <a:rPr lang="fa-IR" dirty="0" smtClean="0"/>
              <a:t> جلو باشد.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34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6201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9516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16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16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16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16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C252306F-5AA3-4C5C-9E58-977A4A3D37FC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5067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6201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biological nurturing (BN) is a new neurobehavioral approach to breastfeeding initiation that aims to reduce latching problems and early unintended breastfeeding cessation.</a:t>
            </a:r>
          </a:p>
          <a:p>
            <a:pPr algn="l" rtl="0"/>
            <a:r>
              <a:rPr lang="en-US" dirty="0" smtClean="0"/>
              <a:t>BN is quick and easy to do—there is no lining up of body parts and no “correct” breastfeeding procedures.</a:t>
            </a:r>
          </a:p>
          <a:p>
            <a:pPr algn="l" rtl="0"/>
            <a:r>
              <a:rPr lang="en-US" dirty="0" smtClean="0"/>
              <a:t>Biological nurturing also has advantages for health care providers. For instance, it saves time, as routine instruction of breastfeeding skills becomes unnecessary.</a:t>
            </a: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6201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مفید در جریان </a:t>
            </a:r>
            <a:r>
              <a:rPr lang="fa-IR" dirty="0" err="1" smtClean="0"/>
              <a:t>شیرزیاد</a:t>
            </a:r>
            <a:r>
              <a:rPr lang="fa-IR" dirty="0" smtClean="0"/>
              <a:t>، بعد </a:t>
            </a:r>
            <a:r>
              <a:rPr lang="fa-IR" dirty="0" err="1" smtClean="0"/>
              <a:t>اپیدورال</a:t>
            </a:r>
            <a:r>
              <a:rPr lang="fa-IR" dirty="0" smtClean="0"/>
              <a:t>. </a:t>
            </a:r>
            <a:r>
              <a:rPr lang="fa-IR" dirty="0" err="1" smtClean="0"/>
              <a:t>گازگرفتن</a:t>
            </a:r>
            <a:r>
              <a:rPr lang="fa-IR" dirty="0" smtClean="0"/>
              <a:t> یا </a:t>
            </a:r>
            <a:r>
              <a:rPr lang="fa-IR" dirty="0" err="1" smtClean="0"/>
              <a:t>بعقب</a:t>
            </a:r>
            <a:r>
              <a:rPr lang="fa-IR" dirty="0" smtClean="0"/>
              <a:t> کشیدن </a:t>
            </a:r>
            <a:r>
              <a:rPr lang="fa-IR" dirty="0" err="1" smtClean="0"/>
              <a:t>یاافتادن</a:t>
            </a:r>
            <a:r>
              <a:rPr lang="fa-IR" dirty="0" smtClean="0"/>
              <a:t> </a:t>
            </a:r>
            <a:r>
              <a:rPr lang="fa-IR" dirty="0" err="1" smtClean="0"/>
              <a:t>زبان،ترکومالاسی</a:t>
            </a:r>
            <a:r>
              <a:rPr lang="fa-IR" dirty="0" smtClean="0"/>
              <a:t> و </a:t>
            </a:r>
            <a:r>
              <a:rPr lang="fa-IR" dirty="0" err="1" smtClean="0"/>
              <a:t>لارنگو</a:t>
            </a:r>
            <a:r>
              <a:rPr lang="fa-IR" dirty="0" smtClean="0"/>
              <a:t> </a:t>
            </a:r>
            <a:r>
              <a:rPr lang="fa-IR" dirty="0" err="1" smtClean="0"/>
              <a:t>مالاسی</a:t>
            </a:r>
            <a:r>
              <a:rPr lang="fa-IR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95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روشی آسان و سریع و بدون نیاز به آموزش درکسب مهارت های شیردهی </a:t>
            </a:r>
          </a:p>
          <a:p>
            <a:r>
              <a:rPr lang="fa-IR" dirty="0" smtClean="0"/>
              <a:t>ایجاد واکنش ضد جاذبه و کمک به گرفتن پستان </a:t>
            </a:r>
          </a:p>
          <a:p>
            <a:r>
              <a:rPr lang="fa-IR" dirty="0" smtClean="0"/>
              <a:t>تحریک بهتر واکنش های نوزادی و گرفتن بدون کمک و خودبخود پستان با تماس اولیه چانه و دهان پر از هاله </a:t>
            </a:r>
          </a:p>
          <a:p>
            <a:r>
              <a:rPr lang="fa-IR" dirty="0" smtClean="0"/>
              <a:t>روش کمک کننده در مادری که در </a:t>
            </a:r>
            <a:r>
              <a:rPr lang="en-US" dirty="0" err="1" smtClean="0"/>
              <a:t>Latch_on</a:t>
            </a:r>
            <a:r>
              <a:rPr lang="en-US" dirty="0" smtClean="0"/>
              <a:t> </a:t>
            </a:r>
            <a:r>
              <a:rPr lang="fa-IR" dirty="0" smtClean="0"/>
              <a:t>اشکال دارد  </a:t>
            </a:r>
          </a:p>
          <a:p>
            <a:r>
              <a:rPr lang="fa-IR" dirty="0" smtClean="0"/>
              <a:t>مفید در جریان </a:t>
            </a:r>
            <a:r>
              <a:rPr lang="fa-IR" dirty="0" err="1" smtClean="0"/>
              <a:t>شیرزیاد</a:t>
            </a:r>
            <a:r>
              <a:rPr lang="fa-IR" dirty="0" smtClean="0"/>
              <a:t>، بعد </a:t>
            </a:r>
            <a:r>
              <a:rPr lang="fa-IR" dirty="0" err="1" smtClean="0"/>
              <a:t>اپیدورال</a:t>
            </a:r>
            <a:r>
              <a:rPr lang="fa-IR" dirty="0" smtClean="0"/>
              <a:t>. </a:t>
            </a:r>
            <a:r>
              <a:rPr lang="fa-IR" dirty="0" err="1" smtClean="0"/>
              <a:t>گازگرفتن</a:t>
            </a:r>
            <a:r>
              <a:rPr lang="fa-IR" dirty="0" smtClean="0"/>
              <a:t> یا </a:t>
            </a:r>
            <a:r>
              <a:rPr lang="fa-IR" dirty="0" err="1" smtClean="0"/>
              <a:t>بعقب</a:t>
            </a:r>
            <a:r>
              <a:rPr lang="fa-IR" dirty="0" smtClean="0"/>
              <a:t> کشیدن </a:t>
            </a:r>
            <a:r>
              <a:rPr lang="fa-IR" dirty="0" err="1" smtClean="0"/>
              <a:t>یاافتادن</a:t>
            </a:r>
            <a:r>
              <a:rPr lang="fa-IR" dirty="0" smtClean="0"/>
              <a:t> </a:t>
            </a:r>
            <a:r>
              <a:rPr lang="fa-IR" dirty="0" err="1" smtClean="0"/>
              <a:t>زبان،ترکومالاسی</a:t>
            </a:r>
            <a:r>
              <a:rPr lang="fa-IR" dirty="0" smtClean="0"/>
              <a:t> و </a:t>
            </a:r>
            <a:r>
              <a:rPr lang="fa-IR" dirty="0" err="1" smtClean="0"/>
              <a:t>لارنگو</a:t>
            </a:r>
            <a:r>
              <a:rPr lang="fa-IR" dirty="0" smtClean="0"/>
              <a:t> </a:t>
            </a:r>
            <a:r>
              <a:rPr lang="fa-IR" dirty="0" err="1" smtClean="0"/>
              <a:t>مالاسی</a:t>
            </a:r>
            <a:endParaRPr lang="fa-I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619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err="1" smtClean="0"/>
              <a:t>روشي</a:t>
            </a:r>
            <a:r>
              <a:rPr lang="fa-IR" dirty="0" smtClean="0"/>
              <a:t> </a:t>
            </a:r>
            <a:r>
              <a:rPr lang="fa-IR" dirty="0" err="1" smtClean="0"/>
              <a:t>مفيد</a:t>
            </a:r>
            <a:r>
              <a:rPr lang="fa-IR" dirty="0" smtClean="0"/>
              <a:t> </a:t>
            </a:r>
            <a:r>
              <a:rPr lang="fa-IR" dirty="0" err="1" smtClean="0"/>
              <a:t>براي</a:t>
            </a:r>
            <a:r>
              <a:rPr lang="fa-IR" dirty="0" smtClean="0"/>
              <a:t> </a:t>
            </a:r>
            <a:r>
              <a:rPr lang="fa-IR" dirty="0" err="1" smtClean="0"/>
              <a:t>شيرخواراني</a:t>
            </a:r>
            <a:r>
              <a:rPr lang="fa-IR" dirty="0" smtClean="0"/>
              <a:t> است </a:t>
            </a:r>
            <a:r>
              <a:rPr lang="fa-IR" dirty="0" err="1" smtClean="0"/>
              <a:t>كه</a:t>
            </a:r>
            <a:r>
              <a:rPr lang="fa-IR" dirty="0" smtClean="0"/>
              <a:t> </a:t>
            </a:r>
            <a:r>
              <a:rPr lang="fa-IR" b="1" dirty="0" smtClean="0"/>
              <a:t>در پستان گرفتن </a:t>
            </a:r>
            <a:r>
              <a:rPr lang="fa-IR" b="1" dirty="0" err="1" smtClean="0"/>
              <a:t>مشكل</a:t>
            </a:r>
            <a:r>
              <a:rPr lang="fa-IR" b="1" dirty="0" smtClean="0"/>
              <a:t> </a:t>
            </a:r>
            <a:r>
              <a:rPr lang="fa-IR" dirty="0" smtClean="0"/>
              <a:t>دارند . استفاده از </a:t>
            </a:r>
            <a:r>
              <a:rPr lang="fa-IR" dirty="0" err="1" smtClean="0"/>
              <a:t>اين</a:t>
            </a:r>
            <a:r>
              <a:rPr lang="fa-IR" dirty="0" smtClean="0"/>
              <a:t> روش در </a:t>
            </a:r>
            <a:r>
              <a:rPr lang="fa-IR" b="1" dirty="0" smtClean="0"/>
              <a:t>نوزادان نارس و کوچک که عضلات ش</a:t>
            </a:r>
            <a:r>
              <a:rPr lang="fa-IR" dirty="0" smtClean="0"/>
              <a:t>ل دارند و مادرانی که  </a:t>
            </a:r>
            <a:r>
              <a:rPr lang="fa-IR" b="1" dirty="0" err="1" smtClean="0"/>
              <a:t>نوك</a:t>
            </a:r>
            <a:r>
              <a:rPr lang="fa-IR" b="1" dirty="0" smtClean="0"/>
              <a:t> پستان شان آزرده شده </a:t>
            </a:r>
            <a:r>
              <a:rPr lang="fa-IR" dirty="0" err="1" smtClean="0"/>
              <a:t>بهترين</a:t>
            </a:r>
            <a:r>
              <a:rPr lang="fa-IR" dirty="0" smtClean="0"/>
              <a:t> روش </a:t>
            </a:r>
            <a:r>
              <a:rPr lang="fa-IR" dirty="0" err="1" smtClean="0"/>
              <a:t>شيردادن</a:t>
            </a:r>
            <a:r>
              <a:rPr lang="fa-IR" dirty="0" smtClean="0"/>
              <a:t> </a:t>
            </a:r>
            <a:r>
              <a:rPr lang="fa-IR" dirty="0" err="1" smtClean="0"/>
              <a:t>ميباشد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1955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72009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مثل </a:t>
            </a:r>
            <a:r>
              <a:rPr lang="fa-IR" b="1" dirty="0" smtClean="0"/>
              <a:t>بزرگ بودن پستانها </a:t>
            </a:r>
            <a:r>
              <a:rPr lang="fa-IR" b="1" dirty="0" err="1" smtClean="0"/>
              <a:t>يا</a:t>
            </a:r>
            <a:r>
              <a:rPr lang="fa-IR" b="1" dirty="0" smtClean="0"/>
              <a:t> </a:t>
            </a:r>
            <a:r>
              <a:rPr lang="fa-IR" b="1" dirty="0" err="1" smtClean="0"/>
              <a:t>نوك</a:t>
            </a:r>
            <a:r>
              <a:rPr lang="fa-IR" b="1" dirty="0" smtClean="0"/>
              <a:t> پستان صاف </a:t>
            </a:r>
            <a:r>
              <a:rPr lang="fa-IR" b="1" dirty="0" err="1" smtClean="0"/>
              <a:t>يا</a:t>
            </a:r>
            <a:r>
              <a:rPr lang="fa-IR" b="1" dirty="0" smtClean="0"/>
              <a:t> فرورفته، </a:t>
            </a:r>
            <a:r>
              <a:rPr lang="fa-IR" dirty="0" err="1" smtClean="0"/>
              <a:t>اين</a:t>
            </a:r>
            <a:r>
              <a:rPr lang="fa-IR" dirty="0" smtClean="0"/>
              <a:t> </a:t>
            </a:r>
            <a:r>
              <a:rPr lang="fa-IR" dirty="0" err="1" smtClean="0"/>
              <a:t>وضعيت</a:t>
            </a:r>
            <a:r>
              <a:rPr lang="fa-IR" dirty="0" smtClean="0"/>
              <a:t> ارجح است چون مادر </a:t>
            </a:r>
            <a:r>
              <a:rPr lang="fa-IR" dirty="0" err="1" smtClean="0"/>
              <a:t>ديد</a:t>
            </a:r>
            <a:r>
              <a:rPr lang="fa-IR" dirty="0" smtClean="0"/>
              <a:t> </a:t>
            </a:r>
            <a:r>
              <a:rPr lang="fa-IR" dirty="0" err="1" smtClean="0"/>
              <a:t>بهتري</a:t>
            </a:r>
            <a:r>
              <a:rPr lang="fa-IR" dirty="0" smtClean="0"/>
              <a:t> بر شيرخوار و </a:t>
            </a:r>
            <a:r>
              <a:rPr lang="fa-IR" dirty="0" err="1" smtClean="0"/>
              <a:t>كنترل</a:t>
            </a:r>
            <a:r>
              <a:rPr lang="fa-IR" dirty="0" smtClean="0"/>
              <a:t> </a:t>
            </a:r>
            <a:r>
              <a:rPr lang="fa-IR" dirty="0" err="1" smtClean="0"/>
              <a:t>بيشتري</a:t>
            </a:r>
            <a:r>
              <a:rPr lang="fa-IR" dirty="0" smtClean="0"/>
              <a:t> بر سر او دارد. </a:t>
            </a:r>
            <a:r>
              <a:rPr lang="fa-IR" dirty="0" err="1" smtClean="0"/>
              <a:t>اين</a:t>
            </a:r>
            <a:r>
              <a:rPr lang="fa-IR" dirty="0" smtClean="0"/>
              <a:t> </a:t>
            </a:r>
            <a:r>
              <a:rPr lang="fa-IR" dirty="0" err="1" smtClean="0"/>
              <a:t>وضعيت</a:t>
            </a:r>
            <a:r>
              <a:rPr lang="fa-IR" dirty="0" smtClean="0"/>
              <a:t> </a:t>
            </a:r>
            <a:r>
              <a:rPr lang="fa-IR" dirty="0" err="1" smtClean="0"/>
              <a:t>براي</a:t>
            </a:r>
            <a:r>
              <a:rPr lang="fa-IR" dirty="0" smtClean="0"/>
              <a:t> </a:t>
            </a:r>
            <a:r>
              <a:rPr lang="fa-IR" dirty="0" err="1" smtClean="0"/>
              <a:t>مادراني</a:t>
            </a:r>
            <a:r>
              <a:rPr lang="fa-IR" dirty="0" smtClean="0"/>
              <a:t> </a:t>
            </a:r>
            <a:r>
              <a:rPr lang="fa-IR" dirty="0" err="1" smtClean="0"/>
              <a:t>كه</a:t>
            </a:r>
            <a:r>
              <a:rPr lang="fa-IR" dirty="0" smtClean="0"/>
              <a:t> تحت عمل </a:t>
            </a:r>
            <a:r>
              <a:rPr lang="fa-IR" b="1" dirty="0" err="1" smtClean="0"/>
              <a:t>سزارين</a:t>
            </a:r>
            <a:r>
              <a:rPr lang="fa-IR" dirty="0" smtClean="0"/>
              <a:t> قرار گرفتهاند، </a:t>
            </a:r>
            <a:r>
              <a:rPr lang="fa-IR" dirty="0" err="1" smtClean="0"/>
              <a:t>ودر</a:t>
            </a:r>
            <a:r>
              <a:rPr lang="fa-IR" dirty="0" smtClean="0"/>
              <a:t> </a:t>
            </a:r>
            <a:r>
              <a:rPr lang="fa-IR" dirty="0" err="1" smtClean="0"/>
              <a:t>مواردي</a:t>
            </a:r>
            <a:r>
              <a:rPr lang="fa-IR" dirty="0" smtClean="0"/>
              <a:t> </a:t>
            </a:r>
            <a:r>
              <a:rPr lang="fa-IR" dirty="0" err="1" smtClean="0"/>
              <a:t>كه</a:t>
            </a:r>
            <a:r>
              <a:rPr lang="fa-IR" dirty="0" smtClean="0"/>
              <a:t> </a:t>
            </a:r>
            <a:r>
              <a:rPr lang="fa-IR" b="1" dirty="0" smtClean="0"/>
              <a:t>بچه خواب آلود </a:t>
            </a:r>
            <a:r>
              <a:rPr lang="fa-IR" dirty="0" smtClean="0"/>
              <a:t>است </a:t>
            </a:r>
            <a:r>
              <a:rPr lang="fa-IR" dirty="0" err="1" smtClean="0"/>
              <a:t>يا</a:t>
            </a:r>
            <a:r>
              <a:rPr lang="fa-IR" dirty="0" smtClean="0"/>
              <a:t> در </a:t>
            </a:r>
            <a:r>
              <a:rPr lang="fa-IR" dirty="0" err="1" smtClean="0"/>
              <a:t>يادگيري</a:t>
            </a:r>
            <a:r>
              <a:rPr lang="fa-IR" dirty="0" smtClean="0"/>
              <a:t> </a:t>
            </a:r>
            <a:r>
              <a:rPr lang="fa-IR" dirty="0" err="1" smtClean="0"/>
              <a:t>تغذيه</a:t>
            </a:r>
            <a:r>
              <a:rPr lang="fa-IR" dirty="0" smtClean="0"/>
              <a:t> با </a:t>
            </a:r>
            <a:r>
              <a:rPr lang="fa-IR" dirty="0" err="1" smtClean="0"/>
              <a:t>شيرمادر</a:t>
            </a:r>
            <a:r>
              <a:rPr lang="fa-IR" dirty="0" smtClean="0"/>
              <a:t> </a:t>
            </a:r>
            <a:r>
              <a:rPr lang="fa-IR" dirty="0" err="1" smtClean="0"/>
              <a:t>مشكل</a:t>
            </a:r>
            <a:r>
              <a:rPr lang="fa-IR" dirty="0" smtClean="0"/>
              <a:t> دارد، </a:t>
            </a:r>
            <a:r>
              <a:rPr lang="fa-IR" dirty="0" err="1" smtClean="0"/>
              <a:t>همچنين</a:t>
            </a:r>
            <a:r>
              <a:rPr lang="fa-IR" dirty="0" smtClean="0"/>
              <a:t> </a:t>
            </a:r>
            <a:r>
              <a:rPr lang="fa-IR" dirty="0" err="1" smtClean="0"/>
              <a:t>براي</a:t>
            </a:r>
            <a:r>
              <a:rPr lang="fa-IR" dirty="0" smtClean="0"/>
              <a:t> </a:t>
            </a:r>
            <a:r>
              <a:rPr lang="fa-IR" dirty="0" err="1" smtClean="0"/>
              <a:t>كودكان</a:t>
            </a:r>
            <a:r>
              <a:rPr lang="fa-IR" dirty="0" smtClean="0"/>
              <a:t> </a:t>
            </a:r>
            <a:r>
              <a:rPr lang="fa-IR" b="1" dirty="0" smtClean="0"/>
              <a:t>نارس و دو قلو </a:t>
            </a:r>
            <a:r>
              <a:rPr lang="fa-IR" dirty="0" smtClean="0"/>
              <a:t>و </a:t>
            </a:r>
            <a:r>
              <a:rPr lang="fa-IR" dirty="0" err="1" smtClean="0"/>
              <a:t>كودكاني</a:t>
            </a:r>
            <a:r>
              <a:rPr lang="fa-IR" dirty="0" smtClean="0"/>
              <a:t> </a:t>
            </a:r>
            <a:r>
              <a:rPr lang="fa-IR" dirty="0" err="1" smtClean="0"/>
              <a:t>كه</a:t>
            </a:r>
            <a:r>
              <a:rPr lang="fa-IR" dirty="0" smtClean="0"/>
              <a:t> </a:t>
            </a:r>
            <a:r>
              <a:rPr lang="fa-IR" b="1" dirty="0" smtClean="0"/>
              <a:t>مكيدن </a:t>
            </a:r>
            <a:r>
              <a:rPr lang="fa-IR" b="1" dirty="0" err="1" smtClean="0"/>
              <a:t>ضعيف</a:t>
            </a:r>
            <a:r>
              <a:rPr lang="fa-IR" b="1" dirty="0" smtClean="0"/>
              <a:t> دارند</a:t>
            </a:r>
            <a:r>
              <a:rPr lang="fa-IR" dirty="0" smtClean="0"/>
              <a:t>، </a:t>
            </a:r>
            <a:r>
              <a:rPr lang="fa-IR" dirty="0" err="1" smtClean="0"/>
              <a:t>مفيد</a:t>
            </a:r>
            <a:r>
              <a:rPr lang="fa-IR" dirty="0" smtClean="0"/>
              <a:t> </a:t>
            </a:r>
            <a:r>
              <a:rPr lang="fa-IR" dirty="0" err="1" smtClean="0"/>
              <a:t>ميباشد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93307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مفید در جریان </a:t>
            </a:r>
            <a:r>
              <a:rPr lang="fa-IR" dirty="0" err="1" smtClean="0"/>
              <a:t>شیرزیاد</a:t>
            </a:r>
            <a:r>
              <a:rPr lang="fa-IR" dirty="0" smtClean="0"/>
              <a:t>، </a:t>
            </a:r>
            <a:r>
              <a:rPr lang="fa-IR" dirty="0" err="1" smtClean="0"/>
              <a:t>گازگرفتن</a:t>
            </a:r>
            <a:r>
              <a:rPr lang="fa-IR" dirty="0" smtClean="0"/>
              <a:t> یا </a:t>
            </a:r>
            <a:r>
              <a:rPr lang="fa-IR" dirty="0" err="1" smtClean="0"/>
              <a:t>بعقب</a:t>
            </a:r>
            <a:r>
              <a:rPr lang="fa-IR" dirty="0" smtClean="0"/>
              <a:t> افتادن </a:t>
            </a:r>
            <a:r>
              <a:rPr lang="fa-IR" dirty="0" err="1" smtClean="0"/>
              <a:t>زبان،ترکومالاسی</a:t>
            </a:r>
            <a:r>
              <a:rPr lang="fa-IR" dirty="0" smtClean="0"/>
              <a:t> و </a:t>
            </a:r>
            <a:r>
              <a:rPr lang="fa-IR" dirty="0" err="1" smtClean="0"/>
              <a:t>لارنگو</a:t>
            </a:r>
            <a:r>
              <a:rPr lang="fa-IR" dirty="0" smtClean="0"/>
              <a:t> </a:t>
            </a:r>
            <a:r>
              <a:rPr lang="fa-IR" dirty="0" err="1" smtClean="0"/>
              <a:t>مالاسی</a:t>
            </a:r>
            <a:r>
              <a:rPr lang="fa-IR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75954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51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52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28551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54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03193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55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456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6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ECD81-939C-4CA5-BF2A-70CF41977FC2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41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61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168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2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00324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82543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err="1" smtClean="0"/>
              <a:t>Th</a:t>
            </a:r>
            <a:r>
              <a:rPr lang="en-US" dirty="0" smtClean="0"/>
              <a:t> e Dancer ha </a:t>
            </a:r>
            <a:r>
              <a:rPr lang="en-US" dirty="0" err="1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positio</a:t>
            </a:r>
            <a:r>
              <a:rPr lang="en-US" dirty="0" smtClean="0"/>
              <a:t> n (D </a:t>
            </a:r>
            <a:r>
              <a:rPr lang="en-US" dirty="0" err="1" smtClean="0"/>
              <a:t>anner</a:t>
            </a:r>
            <a:r>
              <a:rPr lang="en-US" dirty="0" smtClean="0"/>
              <a:t>, 1 9 9 2 ) ca n benefit ma </a:t>
            </a:r>
            <a:r>
              <a:rPr lang="en-US" dirty="0" err="1" smtClean="0"/>
              <a:t>ny</a:t>
            </a:r>
            <a:r>
              <a:rPr lang="en-US" dirty="0" smtClean="0"/>
              <a:t> of </a:t>
            </a:r>
            <a:r>
              <a:rPr lang="en-US" dirty="0" err="1" smtClean="0"/>
              <a:t>th</a:t>
            </a:r>
            <a:r>
              <a:rPr lang="en-US" dirty="0" smtClean="0"/>
              <a:t> e s e </a:t>
            </a:r>
            <a:r>
              <a:rPr lang="en-US" dirty="0" err="1" smtClean="0"/>
              <a:t>bab</a:t>
            </a:r>
            <a:r>
              <a:rPr lang="en-US" dirty="0" smtClean="0"/>
              <a:t> </a:t>
            </a:r>
            <a:r>
              <a:rPr lang="en-US" dirty="0" err="1" smtClean="0"/>
              <a:t>ie</a:t>
            </a:r>
            <a:r>
              <a:rPr lang="en-US" dirty="0" smtClean="0"/>
              <a:t> s </a:t>
            </a:r>
          </a:p>
          <a:p>
            <a:pPr algn="l" rtl="0"/>
            <a:r>
              <a:rPr lang="en-US" dirty="0" err="1" smtClean="0"/>
              <a:t>becau</a:t>
            </a:r>
            <a:r>
              <a:rPr lang="en-US" dirty="0" smtClean="0"/>
              <a:t> se </a:t>
            </a:r>
            <a:r>
              <a:rPr lang="en-US" dirty="0" err="1" smtClean="0"/>
              <a:t>i</a:t>
            </a:r>
            <a:r>
              <a:rPr lang="en-US" dirty="0" smtClean="0"/>
              <a:t> t </a:t>
            </a:r>
            <a:r>
              <a:rPr lang="en-US" dirty="0" err="1" smtClean="0"/>
              <a:t>st</a:t>
            </a:r>
            <a:r>
              <a:rPr lang="en-US" dirty="0" smtClean="0"/>
              <a:t> a </a:t>
            </a:r>
            <a:r>
              <a:rPr lang="en-US" dirty="0" err="1" smtClean="0"/>
              <a:t>bil</a:t>
            </a:r>
            <a:r>
              <a:rPr lang="en-US" dirty="0" smtClean="0"/>
              <a:t> </a:t>
            </a:r>
            <a:r>
              <a:rPr lang="en-US" dirty="0" err="1" smtClean="0"/>
              <a:t>izes</a:t>
            </a:r>
            <a:r>
              <a:rPr lang="en-US" dirty="0" smtClean="0"/>
              <a:t> t h e jaw a </a:t>
            </a:r>
            <a:r>
              <a:rPr lang="en-US" dirty="0" err="1" smtClean="0"/>
              <a:t>nd</a:t>
            </a:r>
            <a:r>
              <a:rPr lang="en-US" dirty="0" smtClean="0"/>
              <a:t> s </a:t>
            </a:r>
            <a:r>
              <a:rPr lang="en-US" dirty="0" err="1" smtClean="0"/>
              <a:t>upports</a:t>
            </a:r>
            <a:r>
              <a:rPr lang="en-US" dirty="0" smtClean="0"/>
              <a:t> t he ma </a:t>
            </a:r>
            <a:r>
              <a:rPr lang="en-US" dirty="0" err="1" smtClean="0"/>
              <a:t>ss</a:t>
            </a:r>
            <a:r>
              <a:rPr lang="en-US" dirty="0" smtClean="0"/>
              <a:t> et e r muscles , </a:t>
            </a:r>
            <a:r>
              <a:rPr lang="en-US" dirty="0" err="1" smtClean="0"/>
              <a:t>wh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c h</a:t>
            </a:r>
          </a:p>
          <a:p>
            <a:pPr algn="l" rtl="0"/>
            <a:r>
              <a:rPr lang="en-US" dirty="0" err="1" smtClean="0"/>
              <a:t>dec</a:t>
            </a:r>
            <a:r>
              <a:rPr lang="en-US" dirty="0" smtClean="0"/>
              <a:t> re a se s the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ntra</a:t>
            </a:r>
            <a:r>
              <a:rPr lang="en-US" dirty="0" smtClean="0"/>
              <a:t>-oral s pace a </a:t>
            </a:r>
            <a:r>
              <a:rPr lang="en-US" dirty="0" err="1" smtClean="0"/>
              <a:t>nd</a:t>
            </a:r>
            <a:r>
              <a:rPr lang="en-US" dirty="0" smtClean="0"/>
              <a:t> e </a:t>
            </a:r>
            <a:r>
              <a:rPr lang="en-US" dirty="0" err="1" smtClean="0"/>
              <a:t>nhances</a:t>
            </a:r>
            <a:r>
              <a:rPr lang="en-US" dirty="0" smtClean="0"/>
              <a:t> </a:t>
            </a:r>
            <a:r>
              <a:rPr lang="en-US" dirty="0" err="1" smtClean="0"/>
              <a:t>th</a:t>
            </a:r>
            <a:r>
              <a:rPr lang="en-US" dirty="0" smtClean="0"/>
              <a:t> e </a:t>
            </a:r>
            <a:r>
              <a:rPr lang="en-US" dirty="0" err="1" smtClean="0"/>
              <a:t>ge</a:t>
            </a:r>
            <a:r>
              <a:rPr lang="en-US" dirty="0" smtClean="0"/>
              <a:t> ne </a:t>
            </a:r>
            <a:r>
              <a:rPr lang="en-US" dirty="0" err="1" smtClean="0"/>
              <a:t>ra</a:t>
            </a:r>
            <a:r>
              <a:rPr lang="en-US" dirty="0" smtClean="0"/>
              <a:t> t </a:t>
            </a:r>
            <a:r>
              <a:rPr lang="en-US" dirty="0" err="1" smtClean="0"/>
              <a:t>i</a:t>
            </a:r>
            <a:r>
              <a:rPr lang="en-US" dirty="0" smtClean="0"/>
              <a:t> on of </a:t>
            </a:r>
            <a:r>
              <a:rPr lang="en-US" dirty="0" err="1" smtClean="0"/>
              <a:t>nega</a:t>
            </a:r>
            <a:r>
              <a:rPr lang="en-US" dirty="0" smtClean="0"/>
              <a:t> t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</a:p>
          <a:p>
            <a:pPr algn="l" rtl="0"/>
            <a:r>
              <a:rPr lang="en-US" dirty="0" smtClean="0"/>
              <a:t>pressure.</a:t>
            </a:r>
          </a:p>
          <a:p>
            <a:pPr algn="l" rtl="0"/>
            <a:r>
              <a:rPr lang="en-US" dirty="0" err="1" smtClean="0"/>
              <a:t>i</a:t>
            </a:r>
            <a:r>
              <a:rPr lang="en-US" dirty="0" smtClean="0"/>
              <a:t>. The </a:t>
            </a:r>
            <a:r>
              <a:rPr lang="en-US" dirty="0" err="1" smtClean="0"/>
              <a:t>brea</a:t>
            </a:r>
            <a:r>
              <a:rPr lang="en-US" dirty="0" smtClean="0"/>
              <a:t> </a:t>
            </a:r>
            <a:r>
              <a:rPr lang="en-US" dirty="0" err="1" smtClean="0"/>
              <a:t>st</a:t>
            </a:r>
            <a:r>
              <a:rPr lang="en-US" dirty="0" smtClean="0"/>
              <a:t> is s </a:t>
            </a:r>
            <a:r>
              <a:rPr lang="en-US" dirty="0" err="1" smtClean="0"/>
              <a:t>upported</a:t>
            </a:r>
            <a:r>
              <a:rPr lang="en-US" dirty="0" smtClean="0"/>
              <a:t> b y t he </a:t>
            </a:r>
            <a:r>
              <a:rPr lang="en-US" dirty="0" err="1" smtClean="0"/>
              <a:t>thir</a:t>
            </a:r>
            <a:r>
              <a:rPr lang="en-US" dirty="0" smtClean="0"/>
              <a:t> d , fourth, a </a:t>
            </a:r>
            <a:r>
              <a:rPr lang="en-US" dirty="0" err="1" smtClean="0"/>
              <a:t>nd</a:t>
            </a:r>
            <a:r>
              <a:rPr lang="en-US" dirty="0" smtClean="0"/>
              <a:t> fifth fi </a:t>
            </a:r>
            <a:r>
              <a:rPr lang="en-US" dirty="0" err="1" smtClean="0"/>
              <a:t>ngers</a:t>
            </a:r>
            <a:r>
              <a:rPr lang="en-US" dirty="0" smtClean="0"/>
              <a:t> so t h at t he </a:t>
            </a:r>
          </a:p>
          <a:p>
            <a:pPr algn="l" rtl="0"/>
            <a:r>
              <a:rPr lang="en-US" dirty="0" smtClean="0"/>
              <a:t>we bb in g b e twee n </a:t>
            </a:r>
            <a:r>
              <a:rPr lang="en-US" dirty="0" err="1" smtClean="0"/>
              <a:t>th</a:t>
            </a:r>
            <a:r>
              <a:rPr lang="en-US" dirty="0" smtClean="0"/>
              <a:t> e </a:t>
            </a:r>
            <a:r>
              <a:rPr lang="en-US" dirty="0" err="1" smtClean="0"/>
              <a:t>th</a:t>
            </a:r>
            <a:r>
              <a:rPr lang="en-US" dirty="0" smtClean="0"/>
              <a:t> u </a:t>
            </a:r>
            <a:r>
              <a:rPr lang="en-US" dirty="0" err="1" smtClean="0"/>
              <a:t>mb</a:t>
            </a:r>
            <a:r>
              <a:rPr lang="en-US" dirty="0" smtClean="0"/>
              <a:t> and index fin g </a:t>
            </a:r>
            <a:r>
              <a:rPr lang="en-US" dirty="0" err="1" smtClean="0"/>
              <a:t>er</a:t>
            </a:r>
            <a:r>
              <a:rPr lang="en-US" dirty="0" smtClean="0"/>
              <a:t> forms a U- s h a </a:t>
            </a:r>
            <a:r>
              <a:rPr lang="en-US" dirty="0" err="1" smtClean="0"/>
              <a:t>pe</a:t>
            </a:r>
            <a:r>
              <a:rPr lang="en-US" dirty="0" smtClean="0"/>
              <a:t> d cu p on</a:t>
            </a:r>
          </a:p>
          <a:p>
            <a:pPr algn="l" rtl="0"/>
            <a:r>
              <a:rPr lang="en-US" dirty="0" smtClean="0"/>
              <a:t>w </a:t>
            </a:r>
            <a:r>
              <a:rPr lang="en-US" dirty="0" err="1" smtClean="0"/>
              <a:t>hich</a:t>
            </a:r>
            <a:r>
              <a:rPr lang="en-US" dirty="0" smtClean="0"/>
              <a:t> t he </a:t>
            </a:r>
            <a:r>
              <a:rPr lang="en-US" dirty="0" err="1" smtClean="0"/>
              <a:t>bab</a:t>
            </a:r>
            <a:r>
              <a:rPr lang="en-US" dirty="0" smtClean="0"/>
              <a:t> y ' s </a:t>
            </a:r>
            <a:r>
              <a:rPr lang="en-US" dirty="0" err="1" smtClean="0"/>
              <a:t>ch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n rests. </a:t>
            </a:r>
          </a:p>
          <a:p>
            <a:pPr algn="l" rtl="0"/>
            <a:r>
              <a:rPr lang="en-US" dirty="0" smtClean="0"/>
              <a:t>ii. The </a:t>
            </a:r>
            <a:r>
              <a:rPr lang="en-US" dirty="0" err="1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umb</a:t>
            </a:r>
            <a:r>
              <a:rPr lang="en-US" dirty="0" smtClean="0"/>
              <a:t> a </a:t>
            </a:r>
            <a:r>
              <a:rPr lang="en-US" dirty="0" err="1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inde</a:t>
            </a:r>
            <a:r>
              <a:rPr lang="en-US" dirty="0" smtClean="0"/>
              <a:t> x </a:t>
            </a:r>
            <a:r>
              <a:rPr lang="en-US" dirty="0" err="1" smtClean="0"/>
              <a:t>finge</a:t>
            </a:r>
            <a:r>
              <a:rPr lang="en-US" dirty="0" smtClean="0"/>
              <a:t> r support t he cheek s w </a:t>
            </a:r>
            <a:r>
              <a:rPr lang="en-US" dirty="0" err="1" smtClean="0"/>
              <a:t>ith</a:t>
            </a:r>
            <a:r>
              <a:rPr lang="en-US" dirty="0" smtClean="0"/>
              <a:t> </a:t>
            </a:r>
            <a:r>
              <a:rPr lang="en-US" dirty="0" err="1" smtClean="0"/>
              <a:t>ge</a:t>
            </a:r>
            <a:r>
              <a:rPr lang="en-US" dirty="0" smtClean="0"/>
              <a:t> </a:t>
            </a:r>
            <a:r>
              <a:rPr lang="en-US" dirty="0" err="1" smtClean="0"/>
              <a:t>ntle</a:t>
            </a:r>
            <a:r>
              <a:rPr lang="en-US" dirty="0" smtClean="0"/>
              <a:t> t </a:t>
            </a:r>
            <a:r>
              <a:rPr lang="en-US" dirty="0" err="1" smtClean="0"/>
              <a:t>rac</a:t>
            </a:r>
            <a:r>
              <a:rPr lang="en-US" dirty="0" smtClean="0"/>
              <a:t> t </a:t>
            </a:r>
            <a:r>
              <a:rPr lang="en-US" dirty="0" err="1" smtClean="0"/>
              <a:t>i</a:t>
            </a:r>
            <a:r>
              <a:rPr lang="en-US" dirty="0" smtClean="0"/>
              <a:t> on</a:t>
            </a:r>
          </a:p>
          <a:p>
            <a:pPr algn="l" rtl="0"/>
            <a:r>
              <a:rPr lang="en-US" dirty="0" smtClean="0"/>
              <a:t>toward t h e corner of t h e li </a:t>
            </a:r>
            <a:r>
              <a:rPr lang="en-US" dirty="0" err="1" smtClean="0"/>
              <a:t>ps</a:t>
            </a:r>
            <a:r>
              <a:rPr lang="en-US" dirty="0" smtClean="0"/>
              <a:t> . </a:t>
            </a: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6210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216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629098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98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/>
              <a:pPr>
                <a:defRPr/>
              </a:pPr>
              <a:t>‹#›</a:t>
            </a:fld>
            <a:endParaRPr lang="fa-IR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3360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5256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92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97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6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39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8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30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9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86850"/>
            <a:ext cx="1919288" cy="365125"/>
          </a:xfrm>
        </p:spPr>
        <p:txBody>
          <a:bodyPr/>
          <a:lstStyle>
            <a:lvl1pPr>
              <a:defRPr sz="500"/>
            </a:lvl1pPr>
            <a:extLst/>
          </a:lstStyle>
          <a:p>
            <a:pPr>
              <a:defRPr/>
            </a:pPr>
            <a:endParaRPr lang="fa-IR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/>
              <a:pPr>
                <a:defRPr/>
              </a:pPr>
              <a:t>‹#›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8772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22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98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4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21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82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4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07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36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74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1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356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70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93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38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13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55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31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58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24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59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4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0210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5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74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82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59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1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97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39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58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21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4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5937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16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09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90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2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89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709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529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630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8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9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18778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915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27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924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43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50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34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34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629098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996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86850"/>
            <a:ext cx="1919288" cy="365125"/>
          </a:xfrm>
        </p:spPr>
        <p:txBody>
          <a:bodyPr/>
          <a:lstStyle>
            <a:lvl1pPr>
              <a:defRPr sz="500"/>
            </a:lvl1pPr>
            <a:extLst/>
          </a:lstStyle>
          <a:p>
            <a:pPr>
              <a:defRPr/>
            </a:pP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777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90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/>
              <a:pPr>
                <a:defRPr/>
              </a:pPr>
              <a:t>‹#›</a:t>
            </a:fld>
            <a:endParaRPr lang="fa-IR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654697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27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89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89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12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97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060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564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714744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910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9A681A-1B13-41B5-884C-C5D05421DE29}" type="datetime8">
              <a:rPr lang="fa-IR">
                <a:solidFill>
                  <a:prstClr val="black"/>
                </a:solidFill>
              </a:rPr>
              <a:pPr>
                <a:defRPr/>
              </a:pPr>
              <a:t>11 ژوئيه 22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4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4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500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31DFCD-FB77-4DE6-B2CC-6FF203495E49}" type="datetime8">
              <a:rPr lang="fa-IR">
                <a:solidFill>
                  <a:prstClr val="white"/>
                </a:solidFill>
              </a:rPr>
              <a:pPr>
                <a:defRPr/>
              </a:pPr>
              <a:t>11 ژوئيه 22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4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E59C7B-E2AB-4541-BAEF-8BAB74F8E652}" type="datetime8">
              <a:rPr lang="fa-IR">
                <a:solidFill>
                  <a:prstClr val="white"/>
                </a:solidFill>
              </a:rPr>
              <a:pPr>
                <a:defRPr/>
              </a:pPr>
              <a:t>11 ژوئيه 22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47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0D4AA-27D4-41C4-BFB2-16A2F1B8E079}" type="datetime8">
              <a:rPr lang="fa-IR">
                <a:solidFill>
                  <a:prstClr val="black"/>
                </a:solidFill>
              </a:rPr>
              <a:pPr>
                <a:defRPr/>
              </a:pPr>
              <a:t>11 ژوئيه 22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95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85E94A-5A99-4FEC-B3DB-79BC6CD116B4}" type="datetime8">
              <a:rPr lang="fa-IR">
                <a:solidFill>
                  <a:prstClr val="white"/>
                </a:solidFill>
              </a:rPr>
              <a:pPr>
                <a:defRPr/>
              </a:pPr>
              <a:t>11 ژوئيه 22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73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0FB47D-9166-4B36-BCF5-21BF2D92A47E}" type="datetime8">
              <a:rPr lang="fa-IR">
                <a:solidFill>
                  <a:prstClr val="black"/>
                </a:solidFill>
              </a:rPr>
              <a:pPr>
                <a:defRPr/>
              </a:pPr>
              <a:t>11 ژوئيه 22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547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3E9E74-05A3-4366-A7D0-1E7D00D7C979}" type="datetime8">
              <a:rPr lang="fa-IR">
                <a:solidFill>
                  <a:prstClr val="black"/>
                </a:solidFill>
              </a:rPr>
              <a:pPr>
                <a:defRPr/>
              </a:pPr>
              <a:t>11 ژوئيه 22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3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white"/>
              </a:solidFill>
              <a:cs typeface="Arial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CBFC792-2CB2-4E05-9C4E-006BCEE2C476}" type="datetime8">
              <a:rPr lang="fa-IR">
                <a:solidFill>
                  <a:prstClr val="white"/>
                </a:solidFill>
              </a:rPr>
              <a:pPr>
                <a:defRPr/>
              </a:pPr>
              <a:t>11 ژوئيه 22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03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322227-A2C0-497B-978A-3B850B4BB6DA}" type="datetime8">
              <a:rPr lang="fa-IR">
                <a:solidFill>
                  <a:prstClr val="black"/>
                </a:solidFill>
              </a:rPr>
              <a:pPr>
                <a:defRPr/>
              </a:pPr>
              <a:t>11 ژوئيه 22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206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99146C-F68F-4ECB-8711-0F2E60761E41}" type="datetime8">
              <a:rPr lang="fa-IR">
                <a:solidFill>
                  <a:prstClr val="black"/>
                </a:solidFill>
              </a:rPr>
              <a:pPr>
                <a:defRPr/>
              </a:pPr>
              <a:t>11 ژوئيه 22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137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4447455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83343" y="6545162"/>
            <a:ext cx="1775023" cy="340222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</a:t>
            </a:r>
            <a:r>
              <a:rPr lang="en-US" dirty="0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14" name="Picture 2" descr="G:\Untitled-1%20copy.gif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67" y="332656"/>
            <a:ext cx="1758157" cy="1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9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1953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86850"/>
            <a:ext cx="1919288" cy="365125"/>
          </a:xfrm>
        </p:spPr>
        <p:txBody>
          <a:bodyPr/>
          <a:lstStyle>
            <a:lvl1pPr>
              <a:defRPr sz="500"/>
            </a:lvl1pPr>
            <a:extLst/>
          </a:lstStyle>
          <a:p>
            <a:pPr>
              <a:defRPr/>
            </a:pP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97352"/>
            <a:ext cx="1775023" cy="340222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</a:t>
            </a:r>
            <a:r>
              <a:rPr lang="en-US" dirty="0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39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37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41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76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16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035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67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35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220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9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0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8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83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21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3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black"/>
              </a:solidFill>
              <a:cs typeface="Arial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D5BEAAF-77F3-4B9E-83D4-7AFADA4381AE}" type="datetime8">
              <a:rPr lang="fa-IR">
                <a:solidFill>
                  <a:prstClr val="black"/>
                </a:solidFill>
              </a:rPr>
              <a:pPr>
                <a:defRPr/>
              </a:pPr>
              <a:t>11 ژوئيه 22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51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hf sldNum="0"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67544" y="6597352"/>
            <a:ext cx="1775023" cy="340222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100" b="1" kern="120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 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3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Update%20slides\94%20sarem\4%20&#1608;&#1590;&#1593;&#1740;&#1578;%20&#1589;&#1581;&#1740;&#1581;%20&#1588;&#1740;&#1585;&#1583;&#1607;&#1740;\neeew%20Comparison_Points_3b_jpgs.wmv" TargetMode="Externa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24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hyperlink" Target="file:///D:\slides\Update%20slides\95%20orumiye\movies\&#1778;&#1776;&#1777;&#1781;&#1777;&#1776;&#1776;&#1779;_&#1777;&#1783;&#1776;&#1780;&#1776;&#1785;.mp4" TargetMode="Externa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39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4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3.wdp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Update%20slides\94%20sarem\4%20&#1608;&#1590;&#1593;&#1740;&#1578;%20&#1589;&#1581;&#1740;&#1581;%20&#1588;&#1740;&#1585;&#1583;&#1607;&#1740;\pic\case2\post.mp4" TargetMode="External"/><Relationship Id="rId3" Type="http://schemas.openxmlformats.org/officeDocument/2006/relationships/image" Target="../media/image77.jpeg"/><Relationship Id="rId7" Type="http://schemas.openxmlformats.org/officeDocument/2006/relationships/image" Target="../media/image79.png"/><Relationship Id="rId2" Type="http://schemas.openxmlformats.org/officeDocument/2006/relationships/hyperlink" Target="file:///D:\slides\Update%20slides\94%20sarem\4%20&#1608;&#1590;&#1593;&#1740;&#1578;%20&#1589;&#1581;&#1740;&#1581;%20&#1588;&#1740;&#1585;&#1583;&#1607;&#1740;\pic\case%201\1%20mo%203400%203600%20pre.mpg" TargetMode="External"/><Relationship Id="rId1" Type="http://schemas.openxmlformats.org/officeDocument/2006/relationships/slideLayout" Target="../slideLayouts/slideLayout79.xml"/><Relationship Id="rId6" Type="http://schemas.openxmlformats.org/officeDocument/2006/relationships/hyperlink" Target="file:///D:\slides\Update%20slides\94%20sarem\4%20&#1608;&#1590;&#1593;&#1740;&#1578;%20&#1589;&#1581;&#1740;&#1581;%20&#1588;&#1740;&#1585;&#1583;&#1607;&#1740;\pic\case2\pre.mp4" TargetMode="External"/><Relationship Id="rId5" Type="http://schemas.openxmlformats.org/officeDocument/2006/relationships/image" Target="../media/image78.jpeg"/><Relationship Id="rId4" Type="http://schemas.openxmlformats.org/officeDocument/2006/relationships/hyperlink" Target="file:///D:\slides\Update%20slides\94%20sarem\4%20&#1608;&#1590;&#1593;&#1740;&#1578;%20&#1589;&#1581;&#1740;&#1581;%20&#1588;&#1740;&#1585;&#1583;&#1607;&#1740;\pic\case%201\1%20mo%203400%203600%20post.mpg" TargetMode="External"/><Relationship Id="rId9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file:///D:\slides\Update%20slides\94%20sarem\4%20&#1608;&#1590;&#1593;&#1740;&#1578;%20&#1589;&#1581;&#1740;&#1581;%20&#1588;&#1740;&#1585;&#1583;&#1607;&#1740;\pic\case3\1.mp4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2.png"/><Relationship Id="rId5" Type="http://schemas.openxmlformats.org/officeDocument/2006/relationships/hyperlink" Target="file:///D:\slides\Update%20slides\94%20sarem\4%20&#1608;&#1590;&#1593;&#1740;&#1578;%20&#1589;&#1581;&#1740;&#1581;%20&#1588;&#1740;&#1585;&#1583;&#1607;&#1740;\pic\case3\2.mp4" TargetMode="Externa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34003153"/>
              </p:ext>
            </p:extLst>
          </p:nvPr>
        </p:nvGraphicFramePr>
        <p:xfrm>
          <a:off x="827584" y="1772816"/>
          <a:ext cx="777240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4067944" y="3415569"/>
            <a:ext cx="4680520" cy="159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fa-IR" sz="2400" b="1" dirty="0">
                <a:ln w="10160">
                  <a:solidFill>
                    <a:schemeClr val="accent1"/>
                  </a:solidFill>
                  <a:prstDash val="solid"/>
                </a:ln>
                <a:latin typeface="Vrinda" pitchFamily="2" charset="0"/>
                <a:cs typeface="Zar" pitchFamily="2" charset="-78"/>
              </a:rPr>
              <a:t>دکترمحمود راوری متخصص کودکان </a:t>
            </a:r>
            <a:endParaRPr lang="en-US" sz="2400" b="1" dirty="0" smtClean="0">
              <a:ln w="10160">
                <a:solidFill>
                  <a:schemeClr val="accent1"/>
                </a:solidFill>
                <a:prstDash val="solid"/>
              </a:ln>
              <a:latin typeface="Vrinda" pitchFamily="2" charset="0"/>
              <a:cs typeface="Zar" pitchFamily="2" charset="-78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fa-IR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cs typeface="Zar" pitchFamily="2" charset="-78"/>
              </a:rPr>
              <a:t>عضوكميته </a:t>
            </a:r>
            <a:r>
              <a:rPr lang="fa-IR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cs typeface="Zar" pitchFamily="2" charset="-78"/>
              </a:rPr>
              <a:t>كشوري ترويج تغذيه با </a:t>
            </a:r>
            <a:r>
              <a:rPr lang="fa-IR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cs typeface="Zar" pitchFamily="2" charset="-78"/>
              </a:rPr>
              <a:t>شيرمادر</a:t>
            </a:r>
            <a:endParaRPr lang="fa-IR" b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/>
              </a:solidFill>
              <a:cs typeface="Zar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71600" y="3068960"/>
            <a:ext cx="3151848" cy="1944216"/>
          </a:xfrm>
          <a:prstGeom prst="roundRect">
            <a:avLst>
              <a:gd name="adj" fmla="val 1000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000" b="-1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8831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59024" y="1124744"/>
            <a:ext cx="6789440" cy="5256584"/>
          </a:xfrm>
        </p:spPr>
        <p:txBody>
          <a:bodyPr/>
          <a:lstStyle/>
          <a:p>
            <a:r>
              <a:rPr lang="fa-IR" sz="2800" dirty="0" err="1" smtClean="0">
                <a:cs typeface="B Nazanin" panose="00000400000000000000" pitchFamily="2" charset="-78"/>
              </a:rPr>
              <a:t>بايد</a:t>
            </a:r>
            <a:r>
              <a:rPr lang="fa-IR" sz="2800" dirty="0" smtClean="0">
                <a:cs typeface="B Nazanin" panose="00000400000000000000" pitchFamily="2" charset="-78"/>
              </a:rPr>
              <a:t> شيرخوار علاوه </a:t>
            </a:r>
            <a:r>
              <a:rPr lang="fa-IR" sz="2800" dirty="0">
                <a:cs typeface="B Nazanin" panose="00000400000000000000" pitchFamily="2" charset="-78"/>
              </a:rPr>
              <a:t>بر </a:t>
            </a:r>
            <a:r>
              <a:rPr lang="fa-IR" sz="2800" b="1" dirty="0" err="1">
                <a:cs typeface="B Nazanin" panose="00000400000000000000" pitchFamily="2" charset="-78"/>
              </a:rPr>
              <a:t>نوك</a:t>
            </a:r>
            <a:r>
              <a:rPr lang="fa-IR" sz="2800" b="1" dirty="0">
                <a:cs typeface="B Nazanin" panose="00000400000000000000" pitchFamily="2" charset="-78"/>
              </a:rPr>
              <a:t> پستان</a:t>
            </a:r>
            <a:r>
              <a:rPr lang="fa-IR" sz="2800" dirty="0">
                <a:cs typeface="B Nazanin" panose="00000400000000000000" pitchFamily="2" charset="-78"/>
              </a:rPr>
              <a:t>، </a:t>
            </a:r>
            <a:r>
              <a:rPr lang="fa-IR" sz="2800" b="1" dirty="0" smtClean="0">
                <a:cs typeface="B Nazanin" panose="00000400000000000000" pitchFamily="2" charset="-78"/>
              </a:rPr>
              <a:t>بخش بیشتری از هاله</a:t>
            </a:r>
            <a:r>
              <a:rPr lang="fa-IR" sz="2800" dirty="0" smtClean="0">
                <a:cs typeface="B Nazanin" panose="00000400000000000000" pitchFamily="2" charset="-78"/>
              </a:rPr>
              <a:t> موجود </a:t>
            </a:r>
            <a:r>
              <a:rPr lang="fa-IR" sz="2800" dirty="0" err="1" smtClean="0">
                <a:cs typeface="B Nazanin" panose="00000400000000000000" pitchFamily="2" charset="-78"/>
              </a:rPr>
              <a:t>درتماس</a:t>
            </a:r>
            <a:r>
              <a:rPr lang="fa-IR" sz="2800" dirty="0" smtClean="0">
                <a:cs typeface="B Nazanin" panose="00000400000000000000" pitchFamily="2" charset="-78"/>
              </a:rPr>
              <a:t> با فک پائین خود را به دهان ببرد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با دو عمل </a:t>
            </a:r>
            <a:r>
              <a:rPr lang="fa-IR" sz="2800" b="1" dirty="0" smtClean="0">
                <a:cs typeface="B Nazanin" panose="00000400000000000000" pitchFamily="2" charset="-78"/>
              </a:rPr>
              <a:t>فشردن</a:t>
            </a:r>
            <a:r>
              <a:rPr lang="fa-IR" sz="2800" dirty="0" smtClean="0">
                <a:cs typeface="B Nazanin" panose="00000400000000000000" pitchFamily="2" charset="-78"/>
              </a:rPr>
              <a:t> با کمک فک و زبان به آنچه که در دهان او هست و </a:t>
            </a:r>
            <a:r>
              <a:rPr lang="fa-IR" sz="2800" b="1" dirty="0" smtClean="0">
                <a:cs typeface="B Nazanin" panose="00000400000000000000" pitchFamily="2" charset="-78"/>
              </a:rPr>
              <a:t>ایجاد </a:t>
            </a:r>
            <a:r>
              <a:rPr lang="fa-IR" sz="2800" b="1" dirty="0" err="1" smtClean="0">
                <a:cs typeface="B Nazanin" panose="00000400000000000000" pitchFamily="2" charset="-78"/>
              </a:rPr>
              <a:t>فشارمنفی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با پائین آمدن زبان و انبساط نوک پستان و هاله و مجاری شیر داخل آن، شيرخوار پستان را </a:t>
            </a:r>
            <a:r>
              <a:rPr lang="fa-IR" sz="2800" dirty="0">
                <a:cs typeface="B Nazanin" panose="00000400000000000000" pitchFamily="2" charset="-78"/>
              </a:rPr>
              <a:t>در دهان خود </a:t>
            </a:r>
            <a:r>
              <a:rPr lang="fa-IR" sz="2800" dirty="0" err="1">
                <a:cs typeface="B Nazanin" panose="00000400000000000000" pitchFamily="2" charset="-78"/>
              </a:rPr>
              <a:t>دوشيده</a:t>
            </a:r>
            <a:r>
              <a:rPr lang="fa-IR" sz="2800" dirty="0">
                <a:cs typeface="B Nazanin" panose="00000400000000000000" pitchFamily="2" charset="-78"/>
              </a:rPr>
              <a:t> و </a:t>
            </a:r>
            <a:r>
              <a:rPr lang="fa-IR" sz="2800" dirty="0" err="1" smtClean="0">
                <a:cs typeface="B Nazanin" panose="00000400000000000000" pitchFamily="2" charset="-78"/>
              </a:rPr>
              <a:t>شیرمی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خورد.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مسئله </a:t>
            </a:r>
            <a:r>
              <a:rPr lang="fa-IR" sz="2800" dirty="0" smtClean="0">
                <a:cs typeface="B Nazanin" panose="00000400000000000000" pitchFamily="2" charset="-78"/>
              </a:rPr>
              <a:t>مهم در گرفتن پستان، </a:t>
            </a:r>
            <a:r>
              <a:rPr lang="fa-IR" sz="2800" b="1" dirty="0" smtClean="0">
                <a:cs typeface="B Nazanin" panose="00000400000000000000" pitchFamily="2" charset="-78"/>
              </a:rPr>
              <a:t>مکیدن نوک پستان نیست </a:t>
            </a:r>
            <a:r>
              <a:rPr lang="fa-IR" sz="2800" dirty="0" smtClean="0">
                <a:cs typeface="B Nazanin" panose="00000400000000000000" pitchFamily="2" charset="-78"/>
              </a:rPr>
              <a:t>(</a:t>
            </a:r>
            <a:r>
              <a:rPr lang="fa-IR" sz="2800" dirty="0" err="1" smtClean="0">
                <a:cs typeface="B Nazanin" panose="00000400000000000000" pitchFamily="2" charset="-78"/>
              </a:rPr>
              <a:t>كوتاه</a:t>
            </a:r>
            <a:r>
              <a:rPr lang="fa-IR" sz="2800" dirty="0">
                <a:cs typeface="B Nazanin" panose="00000400000000000000" pitchFamily="2" charset="-78"/>
              </a:rPr>
              <a:t>، </a:t>
            </a:r>
            <a:r>
              <a:rPr lang="fa-IR" sz="2800" dirty="0" smtClean="0">
                <a:cs typeface="B Nazanin" panose="00000400000000000000" pitchFamily="2" charset="-78"/>
              </a:rPr>
              <a:t>بلند، بزرگ، صاف </a:t>
            </a:r>
            <a:r>
              <a:rPr lang="fa-IR" sz="2800" dirty="0" err="1">
                <a:cs typeface="B Nazanin" panose="00000400000000000000" pitchFamily="2" charset="-78"/>
              </a:rPr>
              <a:t>يا</a:t>
            </a:r>
            <a:r>
              <a:rPr lang="fa-IR" sz="2800" dirty="0">
                <a:cs typeface="B Nazanin" panose="00000400000000000000" pitchFamily="2" charset="-78"/>
              </a:rPr>
              <a:t> فرو </a:t>
            </a:r>
            <a:r>
              <a:rPr lang="fa-IR" sz="2800" dirty="0" smtClean="0">
                <a:cs typeface="B Nazanin" panose="00000400000000000000" pitchFamily="2" charset="-78"/>
              </a:rPr>
              <a:t>رفته) بلکه با کمک چسبیدن لبها به روی پستان(برای حفظ فشار منفی تولید شده در دهان) ،فقط </a:t>
            </a:r>
            <a:r>
              <a:rPr lang="fa-IR" sz="2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فشردن نسج نرم هاله </a:t>
            </a:r>
            <a:r>
              <a:rPr lang="fa-IR" sz="2800" dirty="0" smtClean="0">
                <a:cs typeface="B Nazanin" panose="00000400000000000000" pitchFamily="2" charset="-78"/>
              </a:rPr>
              <a:t>و </a:t>
            </a:r>
            <a:r>
              <a:rPr lang="fa-IR" sz="2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تولید فشار منفی در دهان</a:t>
            </a:r>
            <a:r>
              <a:rPr lang="fa-IR" sz="2800" dirty="0" smtClean="0">
                <a:cs typeface="B Nazanin" panose="00000400000000000000" pitchFamily="2" charset="-78"/>
              </a:rPr>
              <a:t> مهم است</a:t>
            </a:r>
            <a:endParaRPr lang="fa-IR" sz="2800" dirty="0">
              <a:cs typeface="B Nazanin" panose="00000400000000000000" pitchFamily="2" charset="-78"/>
            </a:endParaRPr>
          </a:p>
          <a:p>
            <a:endParaRPr lang="fa-IR" sz="2800" dirty="0">
              <a:cs typeface="B Nazanin" panose="00000400000000000000" pitchFamily="2" charset="-78"/>
            </a:endParaRP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2625696"/>
              </p:ext>
            </p:extLst>
          </p:nvPr>
        </p:nvGraphicFramePr>
        <p:xfrm>
          <a:off x="457200" y="274638"/>
          <a:ext cx="8229600" cy="634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1027" name="Picture 3">
            <a:hlinkClick r:id="rId8" action="ppaction://program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9" t="2254" r="35776" b="8124"/>
          <a:stretch/>
        </p:blipFill>
        <p:spPr bwMode="auto">
          <a:xfrm>
            <a:off x="539552" y="1340768"/>
            <a:ext cx="1403284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3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3-وضعیت </a:t>
            </a:r>
            <a:r>
              <a:rPr lang="fa-IR" sz="3600" b="1" dirty="0">
                <a:cs typeface="B Nazanin" panose="00000400000000000000" pitchFamily="2" charset="-78"/>
              </a:rPr>
              <a:t>صحیح شیرخوار جهت شیردهی در آغوش </a:t>
            </a:r>
            <a:r>
              <a:rPr lang="fa-IR" sz="3600" b="1" dirty="0" smtClean="0">
                <a:cs typeface="B Nazanin" panose="00000400000000000000" pitchFamily="2" charset="-78"/>
              </a:rPr>
              <a:t>مادر چگونه </a:t>
            </a:r>
            <a:r>
              <a:rPr lang="fa-IR" sz="3600" b="1" dirty="0">
                <a:cs typeface="B Nazanin" panose="00000400000000000000" pitchFamily="2" charset="-78"/>
              </a:rPr>
              <a:t>است؟ 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3739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711350"/>
            <a:ext cx="8392334" cy="4813994"/>
          </a:xfrm>
        </p:spPr>
        <p:txBody>
          <a:bodyPr/>
          <a:lstStyle/>
          <a:p>
            <a:pPr marL="623887" indent="-514350">
              <a:buFont typeface="+mj-lt"/>
              <a:buAutoNum type="arabicPeriod"/>
            </a:pPr>
            <a:r>
              <a:rPr lang="fa-IR" sz="2800" dirty="0">
                <a:cs typeface="B Nazanin" panose="00000400000000000000" pitchFamily="2" charset="-78"/>
              </a:rPr>
              <a:t>قرار گرفتن در وضعیتی که دسترسی به پستان آسان </a:t>
            </a:r>
            <a:r>
              <a:rPr lang="fa-IR" sz="2800" dirty="0" smtClean="0">
                <a:cs typeface="B Nazanin" panose="00000400000000000000" pitchFamily="2" charset="-78"/>
              </a:rPr>
              <a:t>باشد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dirty="0">
                <a:cs typeface="B Nazanin" panose="00000400000000000000" pitchFamily="2" charset="-78"/>
              </a:rPr>
              <a:t>بدن شيرخوار </a:t>
            </a:r>
            <a:r>
              <a:rPr lang="fa-IR" sz="2800" dirty="0" smtClean="0">
                <a:cs typeface="B Nazanin" panose="00000400000000000000" pitchFamily="2" charset="-78"/>
              </a:rPr>
              <a:t>روبرو و </a:t>
            </a:r>
            <a:r>
              <a:rPr lang="fa-IR" sz="2800" dirty="0">
                <a:cs typeface="B Nazanin" panose="00000400000000000000" pitchFamily="2" charset="-78"/>
              </a:rPr>
              <a:t>در </a:t>
            </a:r>
            <a:r>
              <a:rPr lang="fa-IR" sz="2800" b="1" dirty="0">
                <a:cs typeface="B Nazanin" panose="00000400000000000000" pitchFamily="2" charset="-78"/>
              </a:rPr>
              <a:t>تماس </a:t>
            </a:r>
            <a:r>
              <a:rPr lang="fa-IR" sz="2800" b="1" dirty="0" err="1">
                <a:cs typeface="B Nazanin" panose="00000400000000000000" pitchFamily="2" charset="-78"/>
              </a:rPr>
              <a:t>نزديك</a:t>
            </a:r>
            <a:r>
              <a:rPr lang="fa-IR" sz="2800" b="1" dirty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با بدن </a:t>
            </a:r>
            <a:r>
              <a:rPr lang="fa-IR" sz="2800" dirty="0" smtClean="0">
                <a:cs typeface="B Nazanin" panose="00000400000000000000" pitchFamily="2" charset="-78"/>
              </a:rPr>
              <a:t>مادر است</a:t>
            </a:r>
            <a:r>
              <a:rPr lang="fa-IR" sz="2800" dirty="0">
                <a:cs typeface="B Nazanin" panose="00000400000000000000" pitchFamily="2" charset="-78"/>
              </a:rPr>
              <a:t>. 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صورتش </a:t>
            </a:r>
            <a:r>
              <a:rPr lang="fa-IR" sz="2800" b="1" dirty="0" err="1" smtClean="0">
                <a:cs typeface="B Nazanin" panose="00000400000000000000" pitchFamily="2" charset="-78"/>
              </a:rPr>
              <a:t>روبروي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b="1" dirty="0">
                <a:cs typeface="B Nazanin" panose="00000400000000000000" pitchFamily="2" charset="-78"/>
              </a:rPr>
              <a:t>پستان است </a:t>
            </a:r>
            <a:r>
              <a:rPr lang="fa-IR" sz="2800" dirty="0" smtClean="0">
                <a:cs typeface="B Nazanin" panose="00000400000000000000" pitchFamily="2" charset="-78"/>
              </a:rPr>
              <a:t>(چانه 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err="1">
                <a:cs typeface="B Nazanin" panose="00000400000000000000" pitchFamily="2" charset="-78"/>
              </a:rPr>
              <a:t>چسبيده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به پستان)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سر</a:t>
            </a:r>
            <a:r>
              <a:rPr lang="fa-IR" sz="2800" dirty="0" smtClean="0">
                <a:cs typeface="B Nazanin" panose="00000400000000000000" pitchFamily="2" charset="-78"/>
              </a:rPr>
              <a:t>(گوشها) و</a:t>
            </a:r>
            <a:r>
              <a:rPr lang="fa-IR" sz="2800" b="1" dirty="0" smtClean="0">
                <a:cs typeface="B Nazanin" panose="00000400000000000000" pitchFamily="2" charset="-78"/>
              </a:rPr>
              <a:t> بدن </a:t>
            </a:r>
            <a:r>
              <a:rPr lang="fa-IR" sz="2800" dirty="0" smtClean="0">
                <a:cs typeface="B Nazanin" panose="00000400000000000000" pitchFamily="2" charset="-78"/>
              </a:rPr>
              <a:t>(شانه و </a:t>
            </a:r>
            <a:r>
              <a:rPr lang="fa-IR" sz="2800" dirty="0" err="1" smtClean="0">
                <a:cs typeface="B Nazanin" panose="00000400000000000000" pitchFamily="2" charset="-78"/>
              </a:rPr>
              <a:t>باسن</a:t>
            </a:r>
            <a:r>
              <a:rPr lang="fa-IR" sz="2800" dirty="0" smtClean="0">
                <a:cs typeface="B Nazanin" panose="00000400000000000000" pitchFamily="2" charset="-78"/>
              </a:rPr>
              <a:t>) شيرخوار در امتداد </a:t>
            </a:r>
            <a:r>
              <a:rPr lang="fa-IR" sz="2800" b="1" dirty="0" err="1" smtClean="0">
                <a:cs typeface="B Nazanin" panose="00000400000000000000" pitchFamily="2" charset="-78"/>
              </a:rPr>
              <a:t>خطي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b="1" dirty="0" err="1" smtClean="0">
                <a:cs typeface="B Nazanin" panose="00000400000000000000" pitchFamily="2" charset="-78"/>
              </a:rPr>
              <a:t>مستقيم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باشد. 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  <a:hlinkClick r:id="" action="ppaction://customshow?id=44&amp;return=true"/>
              </a:rPr>
              <a:t>هم سطح بودن </a:t>
            </a:r>
            <a:r>
              <a:rPr lang="fa-IR" sz="2800" dirty="0" smtClean="0">
                <a:cs typeface="B Nazanin" panose="00000400000000000000" pitchFamily="2" charset="-78"/>
              </a:rPr>
              <a:t>و </a:t>
            </a:r>
            <a:r>
              <a:rPr lang="fa-IR" sz="2800" b="1" dirty="0" smtClean="0">
                <a:cs typeface="B Nazanin" panose="00000400000000000000" pitchFamily="2" charset="-78"/>
              </a:rPr>
              <a:t>حمایت خوب </a:t>
            </a:r>
            <a:r>
              <a:rPr lang="fa-IR" sz="2800" b="1" dirty="0">
                <a:cs typeface="B Nazanin" panose="00000400000000000000" pitchFamily="2" charset="-78"/>
              </a:rPr>
              <a:t>بدن شيرخوار</a:t>
            </a:r>
            <a:r>
              <a:rPr lang="fa-IR" sz="2800" dirty="0">
                <a:cs typeface="B Nazanin" panose="00000400000000000000" pitchFamily="2" charset="-78"/>
              </a:rPr>
              <a:t> با </a:t>
            </a:r>
            <a:r>
              <a:rPr lang="fa-IR" sz="2800" dirty="0" smtClean="0">
                <a:cs typeface="B Nazanin" panose="00000400000000000000" pitchFamily="2" charset="-78"/>
              </a:rPr>
              <a:t>کمی تمایل سر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عقب (فاصله پستان با </a:t>
            </a:r>
            <a:r>
              <a:rPr lang="fa-IR" sz="2800" dirty="0" err="1" smtClean="0">
                <a:cs typeface="B Nazanin" panose="00000400000000000000" pitchFamily="2" charset="-78"/>
              </a:rPr>
              <a:t>بيني</a:t>
            </a:r>
            <a:r>
              <a:rPr lang="fa-IR" sz="2800" dirty="0" smtClean="0">
                <a:cs typeface="B Nazanin" panose="00000400000000000000" pitchFamily="2" charset="-78"/>
              </a:rPr>
              <a:t> برای تنفس شيرخوار) 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هم </a:t>
            </a:r>
            <a:r>
              <a:rPr lang="fa-IR" sz="2800" b="1" dirty="0">
                <a:cs typeface="B Nazanin" panose="00000400000000000000" pitchFamily="2" charset="-78"/>
              </a:rPr>
              <a:t>تراز </a:t>
            </a:r>
            <a:r>
              <a:rPr lang="fa-IR" sz="2800" b="1" dirty="0" smtClean="0">
                <a:cs typeface="B Nazanin" panose="00000400000000000000" pitchFamily="2" charset="-78"/>
              </a:rPr>
              <a:t> بودن نوک </a:t>
            </a:r>
            <a:r>
              <a:rPr lang="fa-IR" sz="2800" b="1" dirty="0">
                <a:cs typeface="B Nazanin" panose="00000400000000000000" pitchFamily="2" charset="-78"/>
              </a:rPr>
              <a:t>پستان </a:t>
            </a:r>
            <a:r>
              <a:rPr lang="fa-IR" sz="2800" b="1" dirty="0" smtClean="0">
                <a:cs typeface="B Nazanin" panose="00000400000000000000" pitchFamily="2" charset="-78"/>
              </a:rPr>
              <a:t>با </a:t>
            </a:r>
            <a:r>
              <a:rPr lang="fa-IR" sz="2800" b="1" dirty="0">
                <a:cs typeface="B Nazanin" panose="00000400000000000000" pitchFamily="2" charset="-78"/>
              </a:rPr>
              <a:t>بینی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و هاله با دهان شیرخوار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خم شدن دست و پاهای</a:t>
            </a:r>
            <a:r>
              <a:rPr lang="fa-IR" sz="2800" dirty="0" smtClean="0">
                <a:cs typeface="B Nazanin" panose="00000400000000000000" pitchFamily="2" charset="-78"/>
              </a:rPr>
              <a:t> او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بدنش به منظور پیشگیری از تکان دادن آنها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12</a:t>
            </a:fld>
            <a:endParaRPr lang="fa-IR" dirty="0"/>
          </a:p>
        </p:txBody>
      </p:sp>
      <p:grpSp>
        <p:nvGrpSpPr>
          <p:cNvPr id="8" name="Group 7"/>
          <p:cNvGrpSpPr/>
          <p:nvPr/>
        </p:nvGrpSpPr>
        <p:grpSpPr>
          <a:xfrm>
            <a:off x="486262" y="400248"/>
            <a:ext cx="8229600" cy="1142121"/>
            <a:chOff x="0" y="0"/>
            <a:chExt cx="8229600" cy="1142121"/>
          </a:xfrm>
        </p:grpSpPr>
        <p:sp>
          <p:nvSpPr>
            <p:cNvPr id="9" name="Rounded Rectangle 8"/>
            <p:cNvSpPr/>
            <p:nvPr/>
          </p:nvSpPr>
          <p:spPr>
            <a:xfrm>
              <a:off x="0" y="0"/>
              <a:ext cx="8229600" cy="1142121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55754" y="55754"/>
              <a:ext cx="8118092" cy="1030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40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نکات کلیدی در شیردهی برای شیرخوار</a:t>
              </a:r>
              <a:endParaRPr lang="en-US" sz="4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0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7944" y="1988840"/>
            <a:ext cx="4464496" cy="4669978"/>
          </a:xfrm>
        </p:spPr>
        <p:txBody>
          <a:bodyPr/>
          <a:lstStyle/>
          <a:p>
            <a:r>
              <a:rPr lang="fa-IR" sz="3200" dirty="0">
                <a:cs typeface="B Nazanin" panose="00000400000000000000" pitchFamily="2" charset="-78"/>
              </a:rPr>
              <a:t>بدن شيرخوار هم سطح پستان مادر </a:t>
            </a:r>
            <a:r>
              <a:rPr lang="fa-IR" sz="3200" dirty="0" smtClean="0">
                <a:cs typeface="B Nazanin" panose="00000400000000000000" pitchFamily="2" charset="-78"/>
              </a:rPr>
              <a:t>باشد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شیرخوار به زیر پستان آویزان نباشد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پرهیز از وضعیتی که سبب چرخش گردن شیرخوار به طرفین شود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84" r="7691"/>
          <a:stretch/>
        </p:blipFill>
        <p:spPr bwMode="auto">
          <a:xfrm>
            <a:off x="1115616" y="1689318"/>
            <a:ext cx="2473119" cy="404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72190" y="404664"/>
            <a:ext cx="8348282" cy="1142121"/>
            <a:chOff x="0" y="0"/>
            <a:chExt cx="8348282" cy="1142121"/>
          </a:xfrm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8229600" cy="1142121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55754" y="55754"/>
              <a:ext cx="8292528" cy="1030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هم سطح </a:t>
              </a:r>
              <a:r>
                <a:rPr lang="fa-IR" sz="4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بودن سر شیرخوار با پستان</a:t>
              </a:r>
              <a:endPara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260648"/>
            <a:ext cx="8229600" cy="1123200"/>
            <a:chOff x="0" y="0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دهان </a:t>
              </a:r>
              <a:r>
                <a:rPr lang="fa-IR" sz="4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شیرخوار در گرفتن پستان</a:t>
              </a:r>
              <a:endParaRPr lang="fa-I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87206" y="1700808"/>
            <a:ext cx="5400750" cy="4968552"/>
          </a:xfrm>
        </p:spPr>
        <p:txBody>
          <a:bodyPr/>
          <a:lstStyle/>
          <a:p>
            <a:r>
              <a:rPr lang="fa-IR" sz="2800" dirty="0">
                <a:cs typeface="B Nazanin" panose="00000400000000000000" pitchFamily="2" charset="-78"/>
              </a:rPr>
              <a:t>دهان کاملا </a:t>
            </a:r>
            <a:r>
              <a:rPr lang="fa-IR" sz="2800" dirty="0" smtClean="0">
                <a:cs typeface="B Nazanin" panose="00000400000000000000" pitchFamily="2" charset="-78"/>
              </a:rPr>
              <a:t>باز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مشاهده قسمت </a:t>
            </a:r>
            <a:r>
              <a:rPr lang="fa-IR" sz="2800" dirty="0" err="1">
                <a:cs typeface="B Nazanin" panose="00000400000000000000" pitchFamily="2" charset="-78"/>
              </a:rPr>
              <a:t>كمي</a:t>
            </a:r>
            <a:r>
              <a:rPr lang="fa-IR" sz="2800" dirty="0">
                <a:cs typeface="B Nazanin" panose="00000400000000000000" pitchFamily="2" charset="-78"/>
              </a:rPr>
              <a:t> از هاله پستان در </a:t>
            </a:r>
            <a:r>
              <a:rPr lang="fa-IR" sz="2800" dirty="0" err="1">
                <a:cs typeface="B Nazanin" panose="00000400000000000000" pitchFamily="2" charset="-78"/>
              </a:rPr>
              <a:t>بالاي</a:t>
            </a:r>
            <a:r>
              <a:rPr lang="fa-IR" sz="2800" dirty="0">
                <a:cs typeface="B Nazanin" panose="00000400000000000000" pitchFamily="2" charset="-78"/>
              </a:rPr>
              <a:t> لب </a:t>
            </a:r>
            <a:r>
              <a:rPr lang="fa-IR" sz="2800" dirty="0" err="1">
                <a:cs typeface="B Nazanin" panose="00000400000000000000" pitchFamily="2" charset="-78"/>
              </a:rPr>
              <a:t>فوقاني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او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گرفتن پستان </a:t>
            </a:r>
            <a:r>
              <a:rPr lang="fa-IR" sz="2800" dirty="0" err="1" smtClean="0">
                <a:cs typeface="B Nazanin" panose="00000400000000000000" pitchFamily="2" charset="-78"/>
              </a:rPr>
              <a:t>بصورت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غیر قرینه (ترجیحا)</a:t>
            </a:r>
          </a:p>
          <a:p>
            <a:r>
              <a:rPr lang="fa-IR" sz="2800" dirty="0">
                <a:cs typeface="B Nazanin" panose="00000400000000000000" pitchFamily="2" charset="-78"/>
              </a:rPr>
              <a:t>زاویه گوشه دهان(150-130درجه) یا </a:t>
            </a:r>
            <a:r>
              <a:rPr lang="fa-IR" sz="2800" dirty="0" smtClean="0">
                <a:cs typeface="B Nazanin" panose="00000400000000000000" pitchFamily="2" charset="-78"/>
              </a:rPr>
              <a:t>بهتر</a:t>
            </a:r>
          </a:p>
          <a:p>
            <a:r>
              <a:rPr lang="fa-IR" sz="2800" dirty="0">
                <a:cs typeface="B Nazanin" panose="00000400000000000000" pitchFamily="2" charset="-78"/>
              </a:rPr>
              <a:t>قرارگرفتن حدود 2-1اینچ  از هاله پستان در دهان </a:t>
            </a:r>
            <a:r>
              <a:rPr lang="fa-IR" sz="2800" dirty="0" smtClean="0">
                <a:cs typeface="B Nazanin" panose="00000400000000000000" pitchFamily="2" charset="-78"/>
              </a:rPr>
              <a:t>شیرخوار</a:t>
            </a:r>
            <a:endParaRPr lang="fa-IR" sz="24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عدم فرورفتگی </a:t>
            </a:r>
            <a:r>
              <a:rPr lang="fa-IR" sz="2800" dirty="0" err="1" smtClean="0">
                <a:cs typeface="B Nazanin" panose="00000400000000000000" pitchFamily="2" charset="-78"/>
              </a:rPr>
              <a:t>درگونه</a:t>
            </a:r>
            <a:r>
              <a:rPr lang="fa-IR" sz="2800" dirty="0" smtClean="0">
                <a:cs typeface="B Nazanin" panose="00000400000000000000" pitchFamily="2" charset="-78"/>
              </a:rPr>
              <a:t> های شیرخوار </a:t>
            </a:r>
          </a:p>
          <a:p>
            <a:r>
              <a:rPr lang="fa-IR" sz="2800" dirty="0">
                <a:cs typeface="B Nazanin" panose="00000400000000000000" pitchFamily="2" charset="-78"/>
              </a:rPr>
              <a:t>برگشته شدن لب </a:t>
            </a:r>
            <a:r>
              <a:rPr lang="fa-IR" sz="2800" dirty="0" err="1">
                <a:cs typeface="B Nazanin" panose="00000400000000000000" pitchFamily="2" charset="-78"/>
              </a:rPr>
              <a:t>تحتاني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بیرون  و نه مکیدن لب پائینی</a:t>
            </a: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pPr lvl="1"/>
            <a:endParaRPr lang="fa-IR" sz="2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2050" name="Picture 2" descr="D:\slides\Update slides\new pic\my pic and position\position grafic\latch 2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/>
          <a:stretch/>
        </p:blipFill>
        <p:spPr bwMode="auto">
          <a:xfrm flipH="1">
            <a:off x="541757" y="1483224"/>
            <a:ext cx="2545448" cy="261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lides\Update slides\new pic\my pic and position\position grafic\latch 3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3533" flipH="1">
            <a:off x="860108" y="3915741"/>
            <a:ext cx="1978549" cy="18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5518" r="6774" b="5004"/>
          <a:stretch/>
        </p:blipFill>
        <p:spPr bwMode="auto">
          <a:xfrm>
            <a:off x="-170919" y="-31463"/>
            <a:ext cx="9279423" cy="721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6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15</a:t>
            </a:fld>
            <a:endParaRPr lang="fa-IR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44912687"/>
              </p:ext>
            </p:extLst>
          </p:nvPr>
        </p:nvGraphicFramePr>
        <p:xfrm>
          <a:off x="899592" y="404664"/>
          <a:ext cx="3464124" cy="1295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913493508"/>
              </p:ext>
            </p:extLst>
          </p:nvPr>
        </p:nvGraphicFramePr>
        <p:xfrm>
          <a:off x="4860032" y="332656"/>
          <a:ext cx="3687187" cy="131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100" name="Picture 4" descr="C:\Users\Dr Ravari\Pictures\مم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8" y="1794681"/>
            <a:ext cx="3737869" cy="40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C:\Users\Dr Ravari\Pictures\Picture1mn.png">
            <a:hlinkClick r:id="rId1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1"/>
          <a:stretch/>
        </p:blipFill>
        <p:spPr bwMode="auto">
          <a:xfrm>
            <a:off x="4989268" y="1772816"/>
            <a:ext cx="3454465" cy="4087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7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 Placeholder 7"/>
          <p:cNvSpPr>
            <a:spLocks noGrp="1"/>
          </p:cNvSpPr>
          <p:nvPr>
            <p:ph sz="half" idx="2"/>
          </p:nvPr>
        </p:nvSpPr>
        <p:spPr>
          <a:xfrm>
            <a:off x="4565848" y="476672"/>
            <a:ext cx="4038600" cy="792088"/>
          </a:xfrm>
        </p:spPr>
        <p:txBody>
          <a:bodyPr/>
          <a:lstStyle/>
          <a:p>
            <a:pPr algn="ctr"/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Incorrect latch-on and </a:t>
            </a:r>
            <a:r>
              <a:rPr lang="en-GB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positioning </a:t>
            </a:r>
            <a:endParaRPr lang="en-US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78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971600" y="434752"/>
            <a:ext cx="4041775" cy="762000"/>
          </a:xfrm>
        </p:spPr>
        <p:txBody>
          <a:bodyPr/>
          <a:lstStyle/>
          <a:p>
            <a:pPr algn="ctr"/>
            <a:r>
              <a:rPr lang="en-GB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Latch-On and positioning </a:t>
            </a:r>
            <a:endParaRPr lang="en-US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4218" name="Picture 10" descr="C:\Users\Mahmoud\Pictures\posit\c.png"/>
          <p:cNvPicPr>
            <a:picLocks noChangeAspect="1" noChangeArrowheads="1"/>
          </p:cNvPicPr>
          <p:nvPr/>
        </p:nvPicPr>
        <p:blipFill>
          <a:blip r:embed="rId2" cstate="print"/>
          <a:srcRect l="1603" t="2313" r="48718" b="2828"/>
          <a:stretch>
            <a:fillRect/>
          </a:stretch>
        </p:blipFill>
        <p:spPr bwMode="auto">
          <a:xfrm>
            <a:off x="4599295" y="1340768"/>
            <a:ext cx="3456782" cy="4572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4219" name="Picture 11" descr="C:\Users\Mahmoud\Pictures\posit\c.png"/>
          <p:cNvPicPr>
            <a:picLocks noChangeAspect="1" noChangeArrowheads="1"/>
          </p:cNvPicPr>
          <p:nvPr/>
        </p:nvPicPr>
        <p:blipFill>
          <a:blip r:embed="rId2" cstate="print"/>
          <a:srcRect l="51866" t="2415" r="1287" b="2174"/>
          <a:stretch>
            <a:fillRect/>
          </a:stretch>
        </p:blipFill>
        <p:spPr bwMode="auto">
          <a:xfrm>
            <a:off x="1129454" y="1340768"/>
            <a:ext cx="3429000" cy="4572000"/>
          </a:xfrm>
          <a:prstGeom prst="rect">
            <a:avLst/>
          </a:prstGeom>
          <a:ln w="38100" cap="sq">
            <a:solidFill>
              <a:srgbClr val="CCFF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0FEEC-C887-49A2-813C-0F3E191FE232}" type="slidenum">
              <a:rPr lang="fa-IR" smtClean="0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2"/>
          </a:xfrm>
        </p:spPr>
        <p:txBody>
          <a:bodyPr/>
          <a:lstStyle/>
          <a:p>
            <a:r>
              <a:rPr lang="fa-IR" sz="3600" b="1" dirty="0" smtClean="0">
                <a:cs typeface="B Nazanin" panose="00000400000000000000" pitchFamily="2" charset="-78"/>
              </a:rPr>
              <a:t>4- چگونه </a:t>
            </a:r>
            <a:r>
              <a:rPr lang="fa-IR" sz="3600" b="1" dirty="0">
                <a:cs typeface="B Nazanin" panose="00000400000000000000" pitchFamily="2" charset="-78"/>
              </a:rPr>
              <a:t>مادر پستانهایش را با دست </a:t>
            </a:r>
            <a:r>
              <a:rPr lang="fa-IR" sz="3600" b="1" dirty="0" err="1">
                <a:cs typeface="B Nazanin" panose="00000400000000000000" pitchFamily="2" charset="-78"/>
              </a:rPr>
              <a:t>نگهدارد</a:t>
            </a:r>
            <a:r>
              <a:rPr lang="fa-IR" sz="3600" b="1" dirty="0" smtClean="0">
                <a:cs typeface="B Nazanin" panose="00000400000000000000" pitchFamily="2" charset="-78"/>
              </a:rPr>
              <a:t>؟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898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260648"/>
            <a:ext cx="8229600" cy="1123200"/>
            <a:chOff x="0" y="0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روشهای حمایت پستان</a:t>
              </a:r>
              <a:endParaRPr lang="fa-I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6283" y="1700808"/>
            <a:ext cx="8229600" cy="4525962"/>
          </a:xfrm>
        </p:spPr>
        <p:txBody>
          <a:bodyPr/>
          <a:lstStyle/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C-hold</a:t>
            </a:r>
          </a:p>
          <a:p>
            <a:pPr lvl="2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C-hold with chest wall support</a:t>
            </a:r>
          </a:p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V-hold </a:t>
            </a:r>
            <a:r>
              <a:rPr lang="en-US" sz="3600" dirty="0">
                <a:cs typeface="B Nazanin" panose="00000400000000000000" pitchFamily="2" charset="-78"/>
              </a:rPr>
              <a:t>(scissors</a:t>
            </a:r>
            <a:r>
              <a:rPr lang="en-US" sz="3600" dirty="0" smtClean="0">
                <a:cs typeface="B Nazanin" panose="00000400000000000000" pitchFamily="2" charset="-78"/>
              </a:rPr>
              <a:t>)</a:t>
            </a:r>
            <a:endParaRPr lang="en-US" sz="3600" dirty="0">
              <a:cs typeface="B Nazanin" panose="00000400000000000000" pitchFamily="2" charset="-78"/>
            </a:endParaRPr>
          </a:p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 </a:t>
            </a:r>
            <a:r>
              <a:rPr lang="en-US" sz="3600" dirty="0">
                <a:cs typeface="B Nazanin" panose="00000400000000000000" pitchFamily="2" charset="-78"/>
              </a:rPr>
              <a:t>U-hold (Dancer </a:t>
            </a:r>
            <a:r>
              <a:rPr lang="en-US" sz="3600" dirty="0" smtClean="0">
                <a:cs typeface="B Nazanin" panose="00000400000000000000" pitchFamily="2" charset="-78"/>
              </a:rPr>
              <a:t>hold)</a:t>
            </a:r>
          </a:p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 Nipple </a:t>
            </a:r>
            <a:r>
              <a:rPr lang="en-US" sz="3600" dirty="0">
                <a:cs typeface="B Nazanin" panose="00000400000000000000" pitchFamily="2" charset="-78"/>
              </a:rPr>
              <a:t>sandwich </a:t>
            </a:r>
            <a:r>
              <a:rPr lang="en-US" sz="3600" dirty="0" smtClean="0">
                <a:cs typeface="B Nazanin" panose="00000400000000000000" pitchFamily="2" charset="-78"/>
              </a:rPr>
              <a:t>hold</a:t>
            </a:r>
            <a:r>
              <a:rPr lang="fa-IR" sz="3600" dirty="0" smtClean="0">
                <a:cs typeface="B Nazanin" panose="00000400000000000000" pitchFamily="2" charset="-78"/>
              </a:rPr>
              <a:t>)</a:t>
            </a:r>
            <a:r>
              <a:rPr lang="en-US" sz="3600" dirty="0" smtClean="0">
                <a:cs typeface="B Nazanin" panose="00000400000000000000" pitchFamily="2" charset="-78"/>
              </a:rPr>
              <a:t>Taco</a:t>
            </a:r>
            <a:r>
              <a:rPr lang="fa-IR" sz="3600" dirty="0" smtClean="0">
                <a:cs typeface="B Nazanin" panose="00000400000000000000" pitchFamily="2" charset="-78"/>
              </a:rPr>
              <a:t>(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321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slides\Update slides\positioning\position\my pic\c hold 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69" y="260648"/>
            <a:ext cx="2917471" cy="286964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slides\Update slides\positioning\position\my pic\v hold.jpg"/>
          <p:cNvPicPr>
            <a:picLocks noChangeAspect="1" noChangeArrowheads="1"/>
          </p:cNvPicPr>
          <p:nvPr/>
        </p:nvPicPr>
        <p:blipFill rotWithShape="1">
          <a:blip r:embed="rId4" cstate="print"/>
          <a:srcRect l="3713" t="20236" r="9040" b="3156"/>
          <a:stretch/>
        </p:blipFill>
        <p:spPr bwMode="auto">
          <a:xfrm>
            <a:off x="3106497" y="277418"/>
            <a:ext cx="2977671" cy="2863550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059832" y="3223150"/>
            <a:ext cx="3080123" cy="281445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19</a:t>
            </a:fld>
            <a:endParaRPr lang="fa-IR" dirty="0"/>
          </a:p>
        </p:txBody>
      </p:sp>
      <p:pic>
        <p:nvPicPr>
          <p:cNvPr id="2050" name="Picture 2" descr="C:\Users\Dr Ravari\Pictures\ررر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7057" r="12406" b="11203"/>
          <a:stretch/>
        </p:blipFill>
        <p:spPr bwMode="auto">
          <a:xfrm>
            <a:off x="13089" y="3128349"/>
            <a:ext cx="3026004" cy="27488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9720" y="480378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C-hold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7904" y="5186809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Dancer hold)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56" y="4725144"/>
            <a:ext cx="279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C-hold </a:t>
            </a:r>
            <a:endParaRPr lang="fa-IR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with chest wall support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5393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V-hold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112615" y="3238457"/>
            <a:ext cx="3008644" cy="278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slides\Update slides\new pic\my pic and position\my pic and movies\taco 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/>
          <a:stretch/>
        </p:blipFill>
        <p:spPr bwMode="auto">
          <a:xfrm>
            <a:off x="6084168" y="359600"/>
            <a:ext cx="2907059" cy="28635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14461"/>
            <a:ext cx="16033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08269" y="578319"/>
            <a:ext cx="67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67334"/>
            <a:ext cx="8229600" cy="4525962"/>
          </a:xfrm>
        </p:spPr>
        <p:txBody>
          <a:bodyPr/>
          <a:lstStyle/>
          <a:p>
            <a:pPr>
              <a:buClr>
                <a:srgbClr val="B0CCB0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یکی از مهمترین </a:t>
            </a:r>
            <a:r>
              <a:rPr lang="fa-IR" sz="28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وموثرترین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عمل در موفقیت تغذیه با 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شیرمادر </a:t>
            </a:r>
            <a:r>
              <a:rPr lang="fa-IR" sz="2800" b="1" u="sng" dirty="0">
                <a:solidFill>
                  <a:prstClr val="black"/>
                </a:solidFill>
                <a:cs typeface="B Nazanin" panose="00000400000000000000" pitchFamily="2" charset="-78"/>
              </a:rPr>
              <a:t>آموزش </a:t>
            </a:r>
            <a:r>
              <a:rPr lang="fa-IR" sz="2800" b="1" u="sng" dirty="0" smtClean="0">
                <a:solidFill>
                  <a:prstClr val="black"/>
                </a:solidFill>
                <a:cs typeface="B Nazanin" panose="00000400000000000000" pitchFamily="2" charset="-78"/>
              </a:rPr>
              <a:t>های </a:t>
            </a:r>
            <a:r>
              <a:rPr lang="fa-IR" sz="2800" b="1" u="sng" dirty="0">
                <a:solidFill>
                  <a:prstClr val="black"/>
                </a:solidFill>
                <a:cs typeface="B Nazanin" panose="00000400000000000000" pitchFamily="2" charset="-78"/>
              </a:rPr>
              <a:t>وضعیت </a:t>
            </a:r>
            <a:r>
              <a:rPr lang="fa-IR" sz="2800" b="1" u="sng" dirty="0" smtClean="0">
                <a:solidFill>
                  <a:prstClr val="black"/>
                </a:solidFill>
                <a:cs typeface="B Nazanin" panose="00000400000000000000" pitchFamily="2" charset="-78"/>
              </a:rPr>
              <a:t>شیردهی صحیح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است </a:t>
            </a:r>
            <a:r>
              <a:rPr lang="fa-IR" sz="1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(از همان ساعات اولیه پس از تولد)</a:t>
            </a:r>
            <a:endParaRPr lang="fa-IR" sz="28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>
              <a:buClr>
                <a:srgbClr val="B0CCB0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اهمیت درآغوش گرفتن </a:t>
            </a:r>
            <a:r>
              <a:rPr lang="fa-IR" sz="28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شيرخوار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و 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پستان 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گرفتن صحیح وی</a:t>
            </a:r>
          </a:p>
          <a:p>
            <a:pPr lvl="1">
              <a:buClr>
                <a:srgbClr val="B0CCB0"/>
              </a:buClr>
            </a:pPr>
            <a:r>
              <a:rPr lang="fa-IR" sz="24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اساس دستیابی موثر شیرخوار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به شیر پستان</a:t>
            </a:r>
          </a:p>
          <a:p>
            <a:pPr lvl="1">
              <a:buClr>
                <a:srgbClr val="B0CCB0"/>
              </a:buClr>
            </a:pPr>
            <a:r>
              <a:rPr lang="fa-IR" sz="24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کلید موفقیت در تغذیه با شیرمادر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است چون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ودر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مطالعات : </a:t>
            </a:r>
            <a:endParaRPr lang="fa-IR" sz="2800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2">
              <a:buClr>
                <a:srgbClr val="B0CCB0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94% مادران با مشکلات شیردهی، وضعیت غلط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و سطحی مکیدن نوک پستان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را داشته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اند</a:t>
            </a:r>
            <a:endParaRPr lang="fa-IR" sz="24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2">
              <a:buClr>
                <a:srgbClr val="B0CCB0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فقط 10% زوج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مادرو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شیرخوار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که مشکلات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شیردهی ندارند، وضعیت شیردهی و گرفتن پستان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نادرست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داشته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اند</a:t>
            </a:r>
            <a:endParaRPr lang="fa-IR" sz="24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2">
              <a:buClr>
                <a:srgbClr val="B0CCB0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90%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مشکلات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شیردهی را می توان فقط با گرفتن صحیح پستان پیشگیری کرد</a:t>
            </a:r>
            <a:endParaRPr lang="fa-IR" sz="24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97255927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57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1860" y="1412776"/>
            <a:ext cx="8229600" cy="4536504"/>
          </a:xfrm>
        </p:spPr>
        <p:txBody>
          <a:bodyPr/>
          <a:lstStyle/>
          <a:p>
            <a:r>
              <a:rPr lang="fa-IR" sz="3600" b="1" dirty="0" smtClean="0">
                <a:cs typeface="B Nazanin" panose="00000400000000000000" pitchFamily="2" charset="-78"/>
              </a:rPr>
              <a:t>  </a:t>
            </a:r>
            <a:r>
              <a:rPr lang="fa-IR" sz="3200" b="1" dirty="0" smtClean="0">
                <a:cs typeface="B Nazanin" panose="00000400000000000000" pitchFamily="2" charset="-78"/>
              </a:rPr>
              <a:t>محل قراردادن کف دست و انگشتان</a:t>
            </a:r>
            <a:endParaRPr lang="fa-IR" sz="3600" b="1" dirty="0" smtClean="0">
              <a:cs typeface="B Nazanin" panose="00000400000000000000" pitchFamily="2" charset="-78"/>
            </a:endParaRPr>
          </a:p>
          <a:p>
            <a:pPr marL="914400" lvl="3" indent="0">
              <a:buNone/>
            </a:pPr>
            <a:r>
              <a:rPr lang="fa-IR" sz="3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دور از هاله به منظور  بردن بیشتر هاله به دهان</a:t>
            </a: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حمایت پستان توسط دست به منظور </a:t>
            </a:r>
            <a:r>
              <a:rPr lang="fa-IR" sz="3200" dirty="0" err="1" smtClean="0">
                <a:cs typeface="B Nazanin" panose="00000400000000000000" pitchFamily="2" charset="-78"/>
              </a:rPr>
              <a:t>نگهداشتن</a:t>
            </a:r>
            <a:r>
              <a:rPr lang="fa-IR" sz="3200" dirty="0" smtClean="0">
                <a:cs typeface="B Nazanin" panose="00000400000000000000" pitchFamily="2" charset="-78"/>
              </a:rPr>
              <a:t> وزن </a:t>
            </a:r>
            <a:r>
              <a:rPr lang="fa-IR" sz="3200" b="1" dirty="0" smtClean="0">
                <a:cs typeface="B Nazanin" panose="00000400000000000000" pitchFamily="2" charset="-78"/>
              </a:rPr>
              <a:t>پستان</a:t>
            </a:r>
            <a:r>
              <a:rPr lang="fa-IR" sz="2800" dirty="0" smtClean="0">
                <a:cs typeface="B Nazanin" panose="00000400000000000000" pitchFamily="2" charset="-78"/>
              </a:rPr>
              <a:t>(سنگین یا آویزان) </a:t>
            </a:r>
            <a:r>
              <a:rPr lang="fa-IR" sz="3200" dirty="0" smtClean="0">
                <a:cs typeface="B Nazanin" panose="00000400000000000000" pitchFamily="2" charset="-78"/>
              </a:rPr>
              <a:t>که چسبیدن دهان شیرخوار به پستان بهم نخورد </a:t>
            </a:r>
          </a:p>
          <a:p>
            <a:pPr lvl="1"/>
            <a:r>
              <a:rPr lang="fa-IR" sz="3600" b="1" dirty="0" smtClean="0">
                <a:cs typeface="B Nazanin" panose="00000400000000000000" pitchFamily="2" charset="-78"/>
              </a:rPr>
              <a:t>پستان بزرگ</a:t>
            </a:r>
            <a:r>
              <a:rPr lang="fa-IR" sz="3200" dirty="0" smtClean="0">
                <a:cs typeface="B Nazanin" panose="00000400000000000000" pitchFamily="2" charset="-78"/>
              </a:rPr>
              <a:t>(گذاشتن دست جلوی حوله لوله شده)</a:t>
            </a:r>
          </a:p>
          <a:p>
            <a:pPr lvl="1"/>
            <a:r>
              <a:rPr lang="fa-IR" sz="3600" b="1" dirty="0" smtClean="0">
                <a:cs typeface="B Nazanin" panose="00000400000000000000" pitchFamily="2" charset="-78"/>
              </a:rPr>
              <a:t>پستان </a:t>
            </a:r>
            <a:r>
              <a:rPr lang="fa-IR" sz="3600" b="1" dirty="0">
                <a:cs typeface="B Nazanin" panose="00000400000000000000" pitchFamily="2" charset="-78"/>
              </a:rPr>
              <a:t>کوچک</a:t>
            </a:r>
            <a:r>
              <a:rPr lang="fa-IR" sz="3200" dirty="0">
                <a:cs typeface="B Nazanin" panose="00000400000000000000" pitchFamily="2" charset="-78"/>
              </a:rPr>
              <a:t> (عدم نیاز به </a:t>
            </a:r>
            <a:r>
              <a:rPr lang="fa-IR" sz="3200" dirty="0" smtClean="0">
                <a:cs typeface="B Nazanin" panose="00000400000000000000" pitchFamily="2" charset="-78"/>
              </a:rPr>
              <a:t>حمایت پستان</a:t>
            </a:r>
            <a:r>
              <a:rPr lang="fa-IR" sz="3200" dirty="0">
                <a:cs typeface="B Nazanin" panose="00000400000000000000" pitchFamily="2" charset="-78"/>
              </a:rPr>
              <a:t>، در صورت </a:t>
            </a:r>
            <a:r>
              <a:rPr lang="fa-IR" sz="3200" dirty="0" smtClean="0">
                <a:cs typeface="B Nazanin" panose="00000400000000000000" pitchFamily="2" charset="-78"/>
              </a:rPr>
              <a:t>نیاز گذاشتن انگشتان </a:t>
            </a:r>
            <a:r>
              <a:rPr lang="fa-IR" sz="3200" dirty="0" err="1">
                <a:cs typeface="B Nazanin" panose="00000400000000000000" pitchFamily="2" charset="-78"/>
              </a:rPr>
              <a:t>ویا</a:t>
            </a:r>
            <a:r>
              <a:rPr lang="fa-IR" sz="3200" dirty="0">
                <a:cs typeface="B Nazanin" panose="00000400000000000000" pitchFamily="2" charset="-78"/>
              </a:rPr>
              <a:t> کف دست </a:t>
            </a:r>
            <a:r>
              <a:rPr lang="fa-IR" sz="3200" dirty="0" smtClean="0">
                <a:cs typeface="B Nazanin" panose="00000400000000000000" pitchFamily="2" charset="-78"/>
              </a:rPr>
              <a:t>بروی </a:t>
            </a:r>
            <a:r>
              <a:rPr lang="fa-IR" sz="3200" dirty="0">
                <a:cs typeface="B Nazanin" panose="00000400000000000000" pitchFamily="2" charset="-78"/>
              </a:rPr>
              <a:t>قفسه سینه زیر پستان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9552" y="217405"/>
            <a:ext cx="8136904" cy="979347"/>
            <a:chOff x="0" y="-72008"/>
            <a:chExt cx="8235167" cy="1123200"/>
          </a:xfrm>
        </p:grpSpPr>
        <p:sp>
          <p:nvSpPr>
            <p:cNvPr id="9" name="Rounded Rectangle 8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115227" y="6534"/>
              <a:ext cx="8119940" cy="996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5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نگهداشتن</a:t>
              </a:r>
              <a:r>
                <a:rPr lang="fa-IR" sz="5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</a:t>
              </a:r>
              <a:r>
                <a:rPr lang="fa-IR" sz="5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پستان</a:t>
              </a:r>
              <a:endPara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27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649681037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79512" y="5410200"/>
            <a:ext cx="4248472" cy="7620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lvl="0"/>
            <a:r>
              <a:rPr lang="fa-I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بزرگ : 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دست جلوی حوله </a:t>
            </a:r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لوله 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شده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>
          <a:xfrm>
            <a:off x="4499992" y="5410200"/>
            <a:ext cx="4248472" cy="7620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fa-I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کوچک :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عدم نیاز به حمایت</a:t>
            </a:r>
          </a:p>
          <a:p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ویا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کف دست به قفسه سینه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051" name="Picture 3" descr="D:\slides\Update slides\new pic\my pic and position\my pic and movies\jadid\larg breast with towel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279" y="1444625"/>
            <a:ext cx="2958029" cy="39417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21</a:t>
            </a:fld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39" y="1628800"/>
            <a:ext cx="404697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0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556792"/>
            <a:ext cx="8064895" cy="4824536"/>
          </a:xfrm>
        </p:spPr>
        <p:txBody>
          <a:bodyPr/>
          <a:lstStyle/>
          <a:p>
            <a:r>
              <a:rPr lang="fa-IR" sz="3200" b="1" dirty="0" smtClean="0">
                <a:cs typeface="B Nazanin" panose="00000400000000000000" pitchFamily="2" charset="-78"/>
              </a:rPr>
              <a:t>فشار بیمورد انگشت شست به روی پستان به بهانه باز نگه داشتن راه بینی ممکن است سبب:</a:t>
            </a: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اختلال در چسبیدن دهان به پستان، خروج پستان از دهان،</a:t>
            </a: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درد نوک پستان(زخم و شقاق) و مجاری بسته شده شیر شود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پرهیز جدی از گذاشتن سایر انگشتان در زیر پستان بطوریکه نزدیک هاله باشد </a:t>
            </a:r>
            <a:r>
              <a:rPr lang="fa-IR" sz="3200" dirty="0" smtClean="0">
                <a:cs typeface="B Nazanin" panose="00000400000000000000" pitchFamily="2" charset="-78"/>
              </a:rPr>
              <a:t>(گرفتن نوک پستان و یا جدا شدن از پستان)</a:t>
            </a:r>
            <a:endParaRPr lang="fa-IR" sz="2800" dirty="0" smtClean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9552" y="217405"/>
            <a:ext cx="8136904" cy="979347"/>
            <a:chOff x="0" y="-72008"/>
            <a:chExt cx="8235167" cy="1123200"/>
          </a:xfrm>
        </p:grpSpPr>
        <p:sp>
          <p:nvSpPr>
            <p:cNvPr id="10" name="Rounded Rectangle 9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15227" y="6534"/>
              <a:ext cx="8119940" cy="996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54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نگهداشتن</a:t>
              </a:r>
              <a:r>
                <a:rPr lang="fa-IR" sz="5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پستان</a:t>
              </a:r>
              <a:endPara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57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5- چگونه </a:t>
            </a:r>
            <a:r>
              <a:rPr lang="fa-IR" sz="3600" b="1" dirty="0">
                <a:cs typeface="B Nazanin" panose="00000400000000000000" pitchFamily="2" charset="-78"/>
              </a:rPr>
              <a:t>مادر به کودک کمک کند تا پستان را بگیرد؟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0874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4306292"/>
          </a:xfrm>
        </p:spPr>
        <p:txBody>
          <a:bodyPr/>
          <a:lstStyle/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تماس و یا مالیدن نوک پستان به لبها </a:t>
            </a:r>
            <a:r>
              <a:rPr lang="fa-IR" sz="2800" dirty="0" smtClean="0">
                <a:cs typeface="B Nazanin" panose="00000400000000000000" pitchFamily="2" charset="-78"/>
              </a:rPr>
              <a:t>(ترجیحا لب بالا) </a:t>
            </a:r>
          </a:p>
          <a:p>
            <a:pPr lvl="1"/>
            <a:r>
              <a:rPr lang="fa-IR" sz="2400" dirty="0" smtClean="0">
                <a:cs typeface="B Nazanin" panose="00000400000000000000" pitchFamily="2" charset="-78"/>
              </a:rPr>
              <a:t>برای باز </a:t>
            </a:r>
            <a:r>
              <a:rPr lang="fa-IR" sz="2400" dirty="0">
                <a:cs typeface="B Nazanin" panose="00000400000000000000" pitchFamily="2" charset="-78"/>
              </a:rPr>
              <a:t>شدن </a:t>
            </a:r>
            <a:r>
              <a:rPr lang="fa-IR" sz="2400" dirty="0" smtClean="0">
                <a:cs typeface="B Nazanin" panose="00000400000000000000" pitchFamily="2" charset="-78"/>
              </a:rPr>
              <a:t>دهان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دقت در عدم تماس انگشتان مادر با دهان شیرخوار</a:t>
            </a:r>
          </a:p>
          <a:p>
            <a:pPr lvl="2"/>
            <a:r>
              <a:rPr lang="fa-IR" sz="2400" dirty="0" smtClean="0">
                <a:cs typeface="B Nazanin" panose="00000400000000000000" pitchFamily="2" charset="-78"/>
              </a:rPr>
              <a:t>امکان بستن دهان و یا گاز گرفتن شیرخوار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3200" dirty="0" smtClean="0">
                <a:cs typeface="B Nazanin" panose="00000400000000000000" pitchFamily="2" charset="-78"/>
              </a:rPr>
              <a:t>در ابتدا باید </a:t>
            </a:r>
            <a:r>
              <a:rPr lang="fa-IR" sz="3200" b="1" u="sng" dirty="0" smtClean="0">
                <a:cs typeface="B Nazanin" panose="00000400000000000000" pitchFamily="2" charset="-78"/>
              </a:rPr>
              <a:t>چانه در تماس با پستان </a:t>
            </a:r>
            <a:r>
              <a:rPr lang="fa-IR" sz="3200" dirty="0" smtClean="0">
                <a:cs typeface="B Nazanin" panose="00000400000000000000" pitchFamily="2" charset="-78"/>
              </a:rPr>
              <a:t>و </a:t>
            </a:r>
            <a:r>
              <a:rPr lang="fa-IR" sz="3200" b="1" dirty="0" smtClean="0">
                <a:cs typeface="B Nazanin" panose="00000400000000000000" pitchFamily="2" charset="-78"/>
              </a:rPr>
              <a:t>نوک بینی نزدیک و هم سطح با نوک پستان</a:t>
            </a:r>
            <a:r>
              <a:rPr lang="fa-IR" sz="3200" dirty="0" smtClean="0">
                <a:cs typeface="B Nazanin" panose="00000400000000000000" pitchFamily="2" charset="-78"/>
              </a:rPr>
              <a:t> باشد: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45648010"/>
              </p:ext>
            </p:extLst>
          </p:nvPr>
        </p:nvGraphicFramePr>
        <p:xfrm>
          <a:off x="467544" y="260648"/>
          <a:ext cx="822960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0371" r="34149" b="25473"/>
          <a:stretch/>
        </p:blipFill>
        <p:spPr bwMode="auto">
          <a:xfrm>
            <a:off x="611560" y="3902952"/>
            <a:ext cx="2131284" cy="204632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2771800" y="4365104"/>
            <a:ext cx="5688632" cy="43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دهان شیرخوار رو به بالا بطوریکه از طرف چانه بخش زیادی </a:t>
            </a:r>
            <a:r>
              <a:rPr lang="fa-IR" sz="2800" dirty="0" err="1" smtClean="0">
                <a:cs typeface="B Nazanin" panose="00000400000000000000" pitchFamily="2" charset="-78"/>
              </a:rPr>
              <a:t>ازهاله</a:t>
            </a:r>
            <a:r>
              <a:rPr lang="fa-IR" sz="2800" dirty="0" smtClean="0">
                <a:cs typeface="B Nazanin" panose="00000400000000000000" pitchFamily="2" charset="-78"/>
              </a:rPr>
              <a:t> را بپوشاند</a:t>
            </a: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دهان باز همانند </a:t>
            </a:r>
            <a:r>
              <a:rPr lang="fa-IR" sz="2800" b="1" dirty="0" smtClean="0">
                <a:cs typeface="B Nazanin" panose="00000400000000000000" pitchFamily="2" charset="-78"/>
              </a:rPr>
              <a:t>اولین گاز زدن به یک ساندویچ بزرگ</a:t>
            </a:r>
            <a:r>
              <a:rPr lang="fa-IR" sz="2800" dirty="0" smtClean="0">
                <a:cs typeface="B Nazanin" panose="00000400000000000000" pitchFamily="2" charset="-78"/>
              </a:rPr>
              <a:t>، کمک کننده است</a:t>
            </a:r>
          </a:p>
          <a:p>
            <a:pPr lvl="2"/>
            <a:endParaRPr lang="fa-IR" sz="2400" dirty="0" smtClean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48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03848" y="1628800"/>
            <a:ext cx="5736878" cy="3168352"/>
          </a:xfrm>
        </p:spPr>
        <p:txBody>
          <a:bodyPr/>
          <a:lstStyle/>
          <a:p>
            <a:pPr marL="852487" indent="-742950">
              <a:buFont typeface="+mj-lt"/>
              <a:buAutoNum type="arabicPeriod" startAt="3"/>
            </a:pPr>
            <a:r>
              <a:rPr lang="fa-IR" sz="3200" b="1" dirty="0">
                <a:cs typeface="B Nazanin" panose="00000400000000000000" pitchFamily="2" charset="-78"/>
              </a:rPr>
              <a:t>هدایت </a:t>
            </a:r>
            <a:r>
              <a:rPr lang="fa-IR" sz="3200" b="1" dirty="0" smtClean="0">
                <a:cs typeface="B Nazanin" panose="00000400000000000000" pitchFamily="2" charset="-78"/>
              </a:rPr>
              <a:t>شیرخوار</a:t>
            </a:r>
            <a:r>
              <a:rPr lang="en-US" sz="3200" b="1" dirty="0" smtClean="0">
                <a:cs typeface="B Nazanin" panose="00000400000000000000" pitchFamily="2" charset="-78"/>
              </a:rPr>
              <a:t> </a:t>
            </a:r>
            <a:r>
              <a:rPr lang="fa-IR" sz="3200" b="1" dirty="0" err="1" smtClean="0">
                <a:cs typeface="B Nazanin" panose="00000400000000000000" pitchFamily="2" charset="-78"/>
              </a:rPr>
              <a:t>بطرف</a:t>
            </a:r>
            <a:r>
              <a:rPr lang="fa-IR" sz="3200" b="1" dirty="0" smtClean="0">
                <a:cs typeface="B Nazanin" panose="00000400000000000000" pitchFamily="2" charset="-78"/>
              </a:rPr>
              <a:t> پستان</a:t>
            </a:r>
          </a:p>
          <a:p>
            <a:pPr marL="566737" indent="-457200"/>
            <a:r>
              <a:rPr lang="fa-IR" sz="2800" dirty="0">
                <a:cs typeface="B Nazanin" panose="00000400000000000000" pitchFamily="2" charset="-78"/>
              </a:rPr>
              <a:t>دهان </a:t>
            </a:r>
            <a:r>
              <a:rPr lang="fa-IR" sz="2800" dirty="0" err="1">
                <a:cs typeface="B Nazanin" panose="00000400000000000000" pitchFamily="2" charset="-78"/>
              </a:rPr>
              <a:t>باید</a:t>
            </a:r>
            <a:r>
              <a:rPr lang="fa-IR" sz="2800" b="1" dirty="0" err="1">
                <a:cs typeface="B Nazanin" panose="00000400000000000000" pitchFamily="2" charset="-78"/>
              </a:rPr>
              <a:t>کاملا</a:t>
            </a:r>
            <a:r>
              <a:rPr lang="fa-IR" sz="2800" b="1" dirty="0">
                <a:cs typeface="B Nazanin" panose="00000400000000000000" pitchFamily="2" charset="-78"/>
              </a:rPr>
              <a:t> باز </a:t>
            </a:r>
            <a:r>
              <a:rPr lang="fa-IR" sz="2800" dirty="0">
                <a:cs typeface="B Nazanin" panose="00000400000000000000" pitchFamily="2" charset="-78"/>
              </a:rPr>
              <a:t>و زبان در کف آن </a:t>
            </a:r>
            <a:r>
              <a:rPr lang="fa-IR" sz="2800" dirty="0" smtClean="0">
                <a:cs typeface="B Nazanin" panose="00000400000000000000" pitchFamily="2" charset="-78"/>
              </a:rPr>
              <a:t>باشد</a:t>
            </a:r>
          </a:p>
          <a:p>
            <a:pPr marL="566737" indent="-457200"/>
            <a:r>
              <a:rPr lang="fa-IR" sz="2800" dirty="0" smtClean="0">
                <a:cs typeface="B Nazanin" panose="00000400000000000000" pitchFamily="2" charset="-78"/>
              </a:rPr>
              <a:t>وقتی </a:t>
            </a:r>
            <a:r>
              <a:rPr lang="fa-IR" sz="2800" dirty="0">
                <a:cs typeface="B Nazanin" panose="00000400000000000000" pitchFamily="2" charset="-78"/>
              </a:rPr>
              <a:t>که کاملا  دهان باز شود  وی را </a:t>
            </a:r>
            <a:r>
              <a:rPr lang="fa-IR" sz="2800" b="1" dirty="0" err="1">
                <a:cs typeface="B Nazanin" panose="00000400000000000000" pitchFamily="2" charset="-78"/>
              </a:rPr>
              <a:t>سريعا</a:t>
            </a:r>
            <a:r>
              <a:rPr lang="fa-IR" sz="2800" b="1" dirty="0">
                <a:cs typeface="B Nazanin" panose="00000400000000000000" pitchFamily="2" charset="-78"/>
              </a:rPr>
              <a:t> و به آرامی </a:t>
            </a:r>
            <a:r>
              <a:rPr lang="fa-IR" sz="2800" dirty="0">
                <a:cs typeface="B Nazanin" panose="00000400000000000000" pitchFamily="2" charset="-78"/>
              </a:rPr>
              <a:t>در حالی </a:t>
            </a:r>
            <a:r>
              <a:rPr lang="fa-IR" sz="2800" dirty="0" smtClean="0">
                <a:cs typeface="B Nazanin" panose="00000400000000000000" pitchFamily="2" charset="-78"/>
              </a:rPr>
              <a:t>که لب فوقانی با نوک پستان در تماس است و </a:t>
            </a:r>
            <a:r>
              <a:rPr lang="fa-IR" sz="2800" dirty="0">
                <a:cs typeface="B Nazanin" panose="00000400000000000000" pitchFamily="2" charset="-78"/>
              </a:rPr>
              <a:t>لب تحتانی او </a:t>
            </a:r>
            <a:r>
              <a:rPr lang="fa-IR" sz="2800" dirty="0" smtClean="0">
                <a:cs typeface="B Nazanin" panose="00000400000000000000" pitchFamily="2" charset="-78"/>
              </a:rPr>
              <a:t>زیر و به دور از </a:t>
            </a:r>
            <a:r>
              <a:rPr lang="fa-IR" sz="2800" dirty="0">
                <a:cs typeface="B Nazanin" panose="00000400000000000000" pitchFamily="2" charset="-78"/>
              </a:rPr>
              <a:t>نوک </a:t>
            </a:r>
            <a:r>
              <a:rPr lang="fa-IR" sz="2800" dirty="0" smtClean="0">
                <a:cs typeface="B Nazanin" panose="00000400000000000000" pitchFamily="2" charset="-78"/>
              </a:rPr>
              <a:t>پستان است </a:t>
            </a:r>
            <a:r>
              <a:rPr lang="fa-IR" sz="2800" dirty="0" err="1" smtClean="0">
                <a:cs typeface="B Nazanin" panose="00000400000000000000" pitchFamily="2" charset="-78"/>
              </a:rPr>
              <a:t>بطرف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پستان </a:t>
            </a:r>
            <a:r>
              <a:rPr lang="fa-IR" sz="2800" dirty="0" smtClean="0">
                <a:cs typeface="B Nazanin" panose="00000400000000000000" pitchFamily="2" charset="-78"/>
              </a:rPr>
              <a:t>هدایت کنید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fa-IR" dirty="0">
              <a:solidFill>
                <a:prstClr val="black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33336463"/>
              </p:ext>
            </p:extLst>
          </p:nvPr>
        </p:nvGraphicFramePr>
        <p:xfrm>
          <a:off x="467544" y="260648"/>
          <a:ext cx="822960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491880" y="4797152"/>
            <a:ext cx="5377957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a-IR" sz="2800" dirty="0" smtClean="0">
                <a:cs typeface="B Nazanin" panose="00000400000000000000" pitchFamily="2" charset="-78"/>
              </a:rPr>
              <a:t>ارتباط کلامی (گفتن باز) و دیدن (باز نمودن دهان مادر) کمک کننده است</a:t>
            </a:r>
          </a:p>
        </p:txBody>
      </p:sp>
      <p:pic>
        <p:nvPicPr>
          <p:cNvPr id="1026" name="Picture 2" descr="D:\slides\Update slides\new pic\my pic and position\position grafic\latch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840" y="1442616"/>
            <a:ext cx="2952024" cy="270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3"/>
          <a:stretch/>
        </p:blipFill>
        <p:spPr bwMode="auto">
          <a:xfrm flipH="1">
            <a:off x="440125" y="3975758"/>
            <a:ext cx="2833443" cy="2117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D:\slides\Update slides\new pic\my pic and position\aaa for print\amadeh\Picture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0" b="8733"/>
          <a:stretch/>
        </p:blipFill>
        <p:spPr bwMode="auto">
          <a:xfrm flipH="1">
            <a:off x="523707" y="1628800"/>
            <a:ext cx="2796303" cy="229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13" name="Picture 17" descr="position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1" y="1556792"/>
            <a:ext cx="641878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9314" name="Picture 18" descr="position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6158" y="1484784"/>
            <a:ext cx="646770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9315" name="Picture 19" descr="position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6" y="1484784"/>
            <a:ext cx="6682840" cy="464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1560" y="188640"/>
            <a:ext cx="8136904" cy="12618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 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Latch-On Well</a:t>
            </a: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sz="3600" b="1" dirty="0" smtClean="0">
                <a:cs typeface="B Nazanin" panose="00000400000000000000" pitchFamily="2" charset="-78"/>
              </a:rPr>
              <a:t>چفت شدن خوب به پستان </a:t>
            </a:r>
            <a:endParaRPr lang="en-US" sz="32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sz="4000" b="1" dirty="0" smtClean="0">
                <a:cs typeface="B Nazanin" panose="00000400000000000000" pitchFamily="2" charset="-78"/>
              </a:rPr>
              <a:t>قلب موفقیت در </a:t>
            </a:r>
            <a:r>
              <a:rPr lang="fa-IR" sz="4000" b="1" dirty="0" err="1" smtClean="0">
                <a:cs typeface="B Nazanin" panose="00000400000000000000" pitchFamily="2" charset="-78"/>
              </a:rPr>
              <a:t>تغذيه</a:t>
            </a:r>
            <a:r>
              <a:rPr lang="fa-IR" sz="4000" b="1" dirty="0" smtClean="0">
                <a:cs typeface="B Nazanin" panose="00000400000000000000" pitchFamily="2" charset="-78"/>
              </a:rPr>
              <a:t> با شیرمادر است</a:t>
            </a:r>
            <a:endParaRPr lang="en-US" sz="4000" b="1" dirty="0">
              <a:cs typeface="B Nazanin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617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6-چه </a:t>
            </a:r>
            <a:r>
              <a:rPr lang="fa-IR" sz="3600" b="1" dirty="0" err="1" smtClean="0">
                <a:cs typeface="B Nazanin" panose="00000400000000000000" pitchFamily="2" charset="-78"/>
              </a:rPr>
              <a:t>مواردی</a:t>
            </a:r>
            <a:r>
              <a:rPr lang="fa-IR" sz="3600" b="1" dirty="0" smtClean="0">
                <a:cs typeface="B Nazanin" panose="00000400000000000000" pitchFamily="2" charset="-78"/>
              </a:rPr>
              <a:t> هست که باید </a:t>
            </a:r>
            <a:r>
              <a:rPr lang="fa-IR" sz="3600" b="1" dirty="0">
                <a:cs typeface="B Nazanin" panose="00000400000000000000" pitchFamily="2" charset="-78"/>
              </a:rPr>
              <a:t>در هنگام گرفتن پستان پرهیز </a:t>
            </a:r>
            <a:r>
              <a:rPr lang="fa-IR" sz="3600" b="1" dirty="0" smtClean="0">
                <a:cs typeface="B Nazanin" panose="00000400000000000000" pitchFamily="2" charset="-78"/>
              </a:rPr>
              <a:t>کرد؟</a:t>
            </a:r>
            <a:endParaRPr lang="fa-IR" sz="3600" b="1" dirty="0">
              <a:cs typeface="B Nazanin" panose="00000400000000000000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708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556792"/>
            <a:ext cx="8424936" cy="4896544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بردن </a:t>
            </a:r>
            <a:r>
              <a:rPr lang="fa-IR" sz="2800" dirty="0">
                <a:cs typeface="B Nazanin" panose="00000400000000000000" pitchFamily="2" charset="-78"/>
              </a:rPr>
              <a:t>پستان به طرف دهان و یا خم شدن </a:t>
            </a:r>
            <a:r>
              <a:rPr lang="fa-IR" sz="2800" dirty="0" smtClean="0">
                <a:cs typeface="B Nazanin" panose="00000400000000000000" pitchFamily="2" charset="-78"/>
              </a:rPr>
              <a:t>مادر به جلو 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>
                <a:cs typeface="B Nazanin" panose="00000400000000000000" pitchFamily="2" charset="-78"/>
              </a:rPr>
              <a:t>خم کردن </a:t>
            </a:r>
            <a:r>
              <a:rPr lang="fa-IR" sz="2800" dirty="0" smtClean="0">
                <a:cs typeface="B Nazanin" panose="00000400000000000000" pitchFamily="2" charset="-78"/>
              </a:rPr>
              <a:t>گردن </a:t>
            </a:r>
            <a:r>
              <a:rPr lang="fa-IR" sz="2400" dirty="0" smtClean="0">
                <a:cs typeface="B Nazanin" panose="00000400000000000000" pitchFamily="2" charset="-78"/>
              </a:rPr>
              <a:t>و یا </a:t>
            </a:r>
            <a:r>
              <a:rPr lang="fa-IR" sz="2800" dirty="0" smtClean="0">
                <a:cs typeface="B Nazanin" panose="00000400000000000000" pitchFamily="2" charset="-78"/>
              </a:rPr>
              <a:t>عقب </a:t>
            </a:r>
            <a:r>
              <a:rPr lang="fa-IR" sz="2800" dirty="0">
                <a:cs typeface="B Nazanin" panose="00000400000000000000" pitchFamily="2" charset="-78"/>
              </a:rPr>
              <a:t>کشیدن </a:t>
            </a:r>
            <a:r>
              <a:rPr lang="fa-IR" sz="2800" dirty="0" smtClean="0">
                <a:cs typeface="B Nazanin" panose="00000400000000000000" pitchFamily="2" charset="-78"/>
              </a:rPr>
              <a:t>بیش از حد</a:t>
            </a:r>
            <a:r>
              <a:rPr lang="en-US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گردن </a:t>
            </a:r>
            <a:r>
              <a:rPr lang="fa-IR" sz="2800" dirty="0">
                <a:cs typeface="B Nazanin" panose="00000400000000000000" pitchFamily="2" charset="-78"/>
              </a:rPr>
              <a:t>شیرخوار 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فشار </a:t>
            </a:r>
            <a:r>
              <a:rPr lang="fa-IR" sz="2800" dirty="0">
                <a:cs typeface="B Nazanin" panose="00000400000000000000" pitchFamily="2" charset="-78"/>
              </a:rPr>
              <a:t>به چانه شیرخوار جهت به زور باز کردن </a:t>
            </a:r>
            <a:r>
              <a:rPr lang="fa-IR" sz="2800" dirty="0" smtClean="0">
                <a:cs typeface="B Nazanin" panose="00000400000000000000" pitchFamily="2" charset="-78"/>
              </a:rPr>
              <a:t>دهان</a:t>
            </a:r>
            <a:endParaRPr lang="en-US" sz="2800" dirty="0" smtClean="0">
              <a:cs typeface="B Nazanin" panose="00000400000000000000" pitchFamily="2" charset="-78"/>
            </a:endParaRPr>
          </a:p>
          <a:p>
            <a:r>
              <a:rPr lang="fa-IR" sz="2800" dirty="0">
                <a:cs typeface="B Nazanin" panose="00000400000000000000" pitchFamily="2" charset="-78"/>
              </a:rPr>
              <a:t>گرفتن پس سر یا فشار دادن سر شیرخوار به داخل پستان </a:t>
            </a:r>
            <a:endParaRPr lang="fa-IR" sz="28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احساس ترس و مقاومت در شیرخوار درصورت رفتار سریع و خشن 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پرهیز </a:t>
            </a:r>
            <a:r>
              <a:rPr lang="fa-IR" sz="2800" dirty="0">
                <a:cs typeface="B Nazanin" panose="00000400000000000000" pitchFamily="2" charset="-78"/>
              </a:rPr>
              <a:t>از هل دادن و به زور بردن شیرخوار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پستان مادر</a:t>
            </a:r>
          </a:p>
          <a:p>
            <a:r>
              <a:rPr lang="fa-IR" sz="2800" dirty="0">
                <a:cs typeface="B Nazanin" panose="00000400000000000000" pitchFamily="2" charset="-78"/>
              </a:rPr>
              <a:t>پرهیز از </a:t>
            </a:r>
            <a:r>
              <a:rPr lang="fa-IR" sz="2800" dirty="0" smtClean="0">
                <a:cs typeface="B Nazanin" panose="00000400000000000000" pitchFamily="2" charset="-78"/>
              </a:rPr>
              <a:t>شیردادن شیرخوار در حال گریه</a:t>
            </a:r>
            <a:endParaRPr lang="fa-IR" sz="24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درآوردن پستان از دهان شیرخوار در وقفه های شیرخوردن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چرخش بدن مادر یا شیرخوار </a:t>
            </a:r>
            <a:r>
              <a:rPr lang="fa-IR" sz="2800" dirty="0" err="1" smtClean="0">
                <a:cs typeface="B Nazanin" panose="00000400000000000000" pitchFamily="2" charset="-78"/>
              </a:rPr>
              <a:t>ویا</a:t>
            </a:r>
            <a:r>
              <a:rPr lang="fa-IR" sz="2800" dirty="0" smtClean="0">
                <a:cs typeface="B Nazanin" panose="00000400000000000000" pitchFamily="2" charset="-78"/>
              </a:rPr>
              <a:t> تکان دادن سر شیرخوار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پیشگیری از</a:t>
            </a:r>
            <a:r>
              <a:rPr lang="en-US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تحرک بیش از حد شیرخوار(پراندن دست </a:t>
            </a:r>
            <a:r>
              <a:rPr lang="fa-IR" sz="2800" dirty="0" err="1" smtClean="0">
                <a:cs typeface="B Nazanin" panose="00000400000000000000" pitchFamily="2" charset="-78"/>
              </a:rPr>
              <a:t>وپا</a:t>
            </a:r>
            <a:r>
              <a:rPr lang="fa-IR" sz="2800" dirty="0" smtClean="0">
                <a:cs typeface="B Nazanin" panose="00000400000000000000" pitchFamily="2" charset="-78"/>
              </a:rPr>
              <a:t>)</a:t>
            </a:r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42512003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7-علائم </a:t>
            </a:r>
            <a:r>
              <a:rPr lang="fa-IR" sz="3600" b="1" dirty="0">
                <a:cs typeface="B Nazanin" panose="00000400000000000000" pitchFamily="2" charset="-78"/>
              </a:rPr>
              <a:t>مكيدن موثر و تغذیه ای 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963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</a:t>
            </a:fld>
            <a:endParaRPr lang="fa-IR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3568319"/>
              </p:ext>
            </p:extLst>
          </p:nvPr>
        </p:nvGraphicFramePr>
        <p:xfrm>
          <a:off x="467544" y="404664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0968"/>
            <a:ext cx="2423064" cy="216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60968"/>
            <a:ext cx="2939830" cy="215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35" y="4399901"/>
            <a:ext cx="3905261" cy="222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t="12968" r="32338" b="14854"/>
          <a:stretch/>
        </p:blipFill>
        <p:spPr bwMode="auto">
          <a:xfrm>
            <a:off x="266413" y="4006657"/>
            <a:ext cx="1656184" cy="1128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28801"/>
            <a:ext cx="2191971" cy="305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043" y="1760968"/>
            <a:ext cx="1938403" cy="290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84" y="3645024"/>
            <a:ext cx="198135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3917474"/>
            <a:ext cx="1314756" cy="2337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0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25962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مكيدن هاي آهسته</a:t>
            </a:r>
            <a:r>
              <a:rPr lang="fa-IR" sz="3200" dirty="0">
                <a:cs typeface="B Nazanin" panose="00000400000000000000" pitchFamily="2" charset="-78"/>
              </a:rPr>
              <a:t>، </a:t>
            </a:r>
            <a:r>
              <a:rPr lang="fa-IR" sz="3200" dirty="0" err="1">
                <a:cs typeface="B Nazanin" panose="00000400000000000000" pitchFamily="2" charset="-78"/>
              </a:rPr>
              <a:t>عميق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بصورت</a:t>
            </a:r>
            <a:r>
              <a:rPr lang="fa-IR" sz="3200" dirty="0">
                <a:cs typeface="B Nazanin" panose="00000400000000000000" pitchFamily="2" charset="-78"/>
              </a:rPr>
              <a:t>: بازنمودن کامل دهان &gt;&gt;توقف چانه&gt;&gt;بستن دهان </a:t>
            </a:r>
            <a:r>
              <a:rPr lang="fa-IR" sz="3200" dirty="0" smtClean="0">
                <a:cs typeface="B Nazanin" panose="00000400000000000000" pitchFamily="2" charset="-78"/>
              </a:rPr>
              <a:t>همراه با </a:t>
            </a:r>
            <a:r>
              <a:rPr lang="fa-IR" sz="3200" dirty="0" err="1">
                <a:cs typeface="B Nazanin" panose="00000400000000000000" pitchFamily="2" charset="-78"/>
              </a:rPr>
              <a:t>مكث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ها</a:t>
            </a:r>
            <a:endParaRPr lang="fa-IR" sz="3200" dirty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گونه </a:t>
            </a:r>
            <a:r>
              <a:rPr lang="fa-IR" sz="3200" dirty="0">
                <a:cs typeface="B Nazanin" panose="00000400000000000000" pitchFamily="2" charset="-78"/>
              </a:rPr>
              <a:t>ها موقع مكيدن </a:t>
            </a:r>
            <a:r>
              <a:rPr lang="fa-IR" sz="3200" dirty="0" smtClean="0">
                <a:cs typeface="B Nazanin" panose="00000400000000000000" pitchFamily="2" charset="-78"/>
              </a:rPr>
              <a:t>برآمده </a:t>
            </a:r>
            <a:r>
              <a:rPr lang="fa-IR" sz="3200" dirty="0">
                <a:cs typeface="B Nazanin" panose="00000400000000000000" pitchFamily="2" charset="-78"/>
              </a:rPr>
              <a:t>است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شيرخوار </a:t>
            </a:r>
            <a:r>
              <a:rPr lang="fa-IR" sz="3200" dirty="0">
                <a:cs typeface="B Nazanin" panose="00000400000000000000" pitchFamily="2" charset="-78"/>
              </a:rPr>
              <a:t>پس از </a:t>
            </a:r>
            <a:r>
              <a:rPr lang="fa-IR" sz="3200" dirty="0" err="1" smtClean="0">
                <a:cs typeface="B Nazanin" panose="00000400000000000000" pitchFamily="2" charset="-78"/>
              </a:rPr>
              <a:t>شيرخوردن</a:t>
            </a:r>
            <a:r>
              <a:rPr lang="fa-IR" sz="3200" dirty="0" smtClean="0">
                <a:cs typeface="B Nazanin" panose="00000400000000000000" pitchFamily="2" charset="-78"/>
              </a:rPr>
              <a:t>، </a:t>
            </a:r>
            <a:r>
              <a:rPr lang="fa-IR" sz="3200" dirty="0">
                <a:cs typeface="B Nazanin" panose="00000400000000000000" pitchFamily="2" charset="-78"/>
              </a:rPr>
              <a:t>خود پستان را رها </a:t>
            </a:r>
            <a:r>
              <a:rPr lang="fa-IR" sz="3200" dirty="0" err="1" smtClean="0">
                <a:cs typeface="B Nazanin" panose="00000400000000000000" pitchFamily="2" charset="-78"/>
              </a:rPr>
              <a:t>مي</a:t>
            </a:r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err="1" smtClean="0">
                <a:cs typeface="B Nazanin" panose="00000400000000000000" pitchFamily="2" charset="-78"/>
              </a:rPr>
              <a:t>كند</a:t>
            </a:r>
            <a:endParaRPr lang="fa-IR" sz="3200" dirty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مادر </a:t>
            </a:r>
            <a:r>
              <a:rPr lang="fa-IR" sz="3200" dirty="0">
                <a:cs typeface="B Nazanin" panose="00000400000000000000" pitchFamily="2" charset="-78"/>
              </a:rPr>
              <a:t>متوجه علائم بازتاب جهش </a:t>
            </a:r>
            <a:r>
              <a:rPr lang="fa-IR" sz="3200" dirty="0" err="1">
                <a:cs typeface="B Nazanin" panose="00000400000000000000" pitchFamily="2" charset="-78"/>
              </a:rPr>
              <a:t>شير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مي</a:t>
            </a:r>
            <a:r>
              <a:rPr lang="fa-IR" sz="3200" dirty="0">
                <a:cs typeface="B Nazanin" panose="00000400000000000000" pitchFamily="2" charset="-78"/>
              </a:rPr>
              <a:t> شود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نداشتن احساس </a:t>
            </a:r>
            <a:r>
              <a:rPr lang="fa-IR" sz="3200" dirty="0">
                <a:cs typeface="B Nazanin" panose="00000400000000000000" pitchFamily="2" charset="-78"/>
              </a:rPr>
              <a:t>درد و </a:t>
            </a:r>
            <a:r>
              <a:rPr lang="fa-IR" sz="3200" dirty="0" err="1">
                <a:cs typeface="B Nazanin" panose="00000400000000000000" pitchFamily="2" charset="-78"/>
              </a:rPr>
              <a:t>ناراحتي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مادر </a:t>
            </a:r>
            <a:r>
              <a:rPr lang="fa-IR" sz="3200" dirty="0">
                <a:cs typeface="B Nazanin" panose="00000400000000000000" pitchFamily="2" charset="-78"/>
              </a:rPr>
              <a:t>هنگام </a:t>
            </a:r>
            <a:r>
              <a:rPr lang="fa-IR" sz="3200" dirty="0" err="1">
                <a:cs typeface="B Nazanin" panose="00000400000000000000" pitchFamily="2" charset="-78"/>
              </a:rPr>
              <a:t>شير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دادن</a:t>
            </a:r>
          </a:p>
          <a:p>
            <a:r>
              <a:rPr lang="fa-IR" sz="3200" dirty="0">
                <a:cs typeface="B Nazanin" panose="00000400000000000000" pitchFamily="2" charset="-78"/>
              </a:rPr>
              <a:t>شنیدن صدای بلع </a:t>
            </a:r>
            <a:r>
              <a:rPr lang="fa-IR" sz="3200" dirty="0" smtClean="0">
                <a:cs typeface="B Nazanin" panose="00000400000000000000" pitchFamily="2" charset="-78"/>
              </a:rPr>
              <a:t>با یا بدون گوشی </a:t>
            </a:r>
            <a:r>
              <a:rPr lang="fa-IR" sz="3200" dirty="0">
                <a:cs typeface="B Nazanin" panose="00000400000000000000" pitchFamily="2" charset="-78"/>
              </a:rPr>
              <a:t>در روی گلو</a:t>
            </a:r>
          </a:p>
          <a:p>
            <a:endParaRPr lang="en-US" sz="3200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69345860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7218" y="192878"/>
            <a:ext cx="8229600" cy="1123200"/>
            <a:chOff x="0" y="0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علائم </a:t>
              </a:r>
              <a:r>
                <a:rPr lang="fa-IR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بلعیدن (</a:t>
              </a:r>
              <a:r>
                <a:rPr lang="fa-IR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انتقال شیر)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2048" y="1556792"/>
            <a:ext cx="8072400" cy="4824536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شنیدن صدای فوت بعلت خروج هوا از بینی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شنیدن صدای</a:t>
            </a:r>
            <a:r>
              <a:rPr lang="en-US" sz="3200" dirty="0">
                <a:cs typeface="B Nazanin" panose="00000400000000000000" pitchFamily="2" charset="-78"/>
              </a:rPr>
              <a:t>” CA” </a:t>
            </a:r>
            <a:r>
              <a:rPr lang="fa-IR" sz="3200" dirty="0" smtClean="0">
                <a:cs typeface="B Nazanin" panose="00000400000000000000" pitchFamily="2" charset="-78"/>
              </a:rPr>
              <a:t>از گلو</a:t>
            </a:r>
          </a:p>
          <a:p>
            <a:r>
              <a:rPr lang="fa-IR" sz="3200" dirty="0">
                <a:cs typeface="B Nazanin" panose="00000400000000000000" pitchFamily="2" charset="-78"/>
              </a:rPr>
              <a:t>شنیدن صدای </a:t>
            </a:r>
            <a:r>
              <a:rPr lang="fa-IR" sz="3200" dirty="0" err="1">
                <a:cs typeface="B Nazanin" panose="00000400000000000000" pitchFamily="2" charset="-78"/>
              </a:rPr>
              <a:t>بلع</a:t>
            </a:r>
            <a:r>
              <a:rPr lang="fa-IR" sz="3200" dirty="0">
                <a:cs typeface="B Nazanin" panose="00000400000000000000" pitchFamily="2" charset="-78"/>
              </a:rPr>
              <a:t> با گوشی در روی گلو</a:t>
            </a:r>
            <a:endParaRPr lang="en-US" sz="3200" dirty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دیدن </a:t>
            </a:r>
            <a:r>
              <a:rPr lang="fa-IR" sz="3200" dirty="0">
                <a:cs typeface="B Nazanin" panose="00000400000000000000" pitchFamily="2" charset="-78"/>
              </a:rPr>
              <a:t>حرکت فک پائین  و </a:t>
            </a:r>
            <a:r>
              <a:rPr lang="fa-IR" sz="3200" dirty="0" smtClean="0">
                <a:cs typeface="B Nazanin" panose="00000400000000000000" pitchFamily="2" charset="-78"/>
              </a:rPr>
              <a:t>هرچه پائین آمدن </a:t>
            </a:r>
            <a:r>
              <a:rPr lang="fa-IR" sz="3200" dirty="0" err="1" smtClean="0">
                <a:cs typeface="B Nazanin" panose="00000400000000000000" pitchFamily="2" charset="-78"/>
              </a:rPr>
              <a:t>وتوقف</a:t>
            </a:r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>
                <a:cs typeface="B Nazanin" panose="00000400000000000000" pitchFamily="2" charset="-78"/>
              </a:rPr>
              <a:t>چانه شیرخوار </a:t>
            </a:r>
            <a:r>
              <a:rPr lang="fa-IR" sz="3200" dirty="0" smtClean="0">
                <a:cs typeface="B Nazanin" panose="00000400000000000000" pitchFamily="2" charset="-78"/>
              </a:rPr>
              <a:t>قبل از </a:t>
            </a:r>
            <a:r>
              <a:rPr lang="fa-IR" sz="3200" dirty="0" err="1" smtClean="0">
                <a:cs typeface="B Nazanin" panose="00000400000000000000" pitchFamily="2" charset="-78"/>
              </a:rPr>
              <a:t>بلع</a:t>
            </a:r>
            <a:r>
              <a:rPr lang="fa-IR" sz="3200" dirty="0" smtClean="0">
                <a:cs typeface="B Nazanin" panose="00000400000000000000" pitchFamily="2" charset="-78"/>
              </a:rPr>
              <a:t> با مکیدن های آرام </a:t>
            </a:r>
            <a:r>
              <a:rPr lang="fa-IR" sz="3200" dirty="0" err="1" smtClean="0">
                <a:cs typeface="B Nazanin" panose="00000400000000000000" pitchFamily="2" charset="-78"/>
              </a:rPr>
              <a:t>وعمیق</a:t>
            </a:r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err="1" smtClean="0">
                <a:cs typeface="B Nazanin" panose="00000400000000000000" pitchFamily="2" charset="-78"/>
              </a:rPr>
              <a:t>بصورت</a:t>
            </a:r>
            <a:r>
              <a:rPr lang="fa-IR" sz="3200" dirty="0" smtClean="0">
                <a:cs typeface="B Nazanin" panose="00000400000000000000" pitchFamily="2" charset="-78"/>
              </a:rPr>
              <a:t>: </a:t>
            </a:r>
            <a:r>
              <a:rPr lang="fa-IR" sz="3200" b="1" dirty="0" smtClean="0">
                <a:cs typeface="B Nazanin" panose="00000400000000000000" pitchFamily="2" charset="-78"/>
              </a:rPr>
              <a:t>بازنمودن کامل دهان &gt;&gt;توقف چانه&gt;&gt;بستن دهان 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مختصر لرزش یا حرکت ناحیه بناگوش و پس سر بعلت حرکات فک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فرو رفتن مختصر بالای هاله پستان</a:t>
            </a:r>
            <a:endParaRPr lang="fa-IR" sz="32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364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8- وضعیت </a:t>
            </a:r>
            <a:r>
              <a:rPr lang="fa-IR" sz="3600" b="1" dirty="0">
                <a:cs typeface="B Nazanin" panose="00000400000000000000" pitchFamily="2" charset="-78"/>
              </a:rPr>
              <a:t>مادر هنگام </a:t>
            </a:r>
            <a:r>
              <a:rPr lang="fa-IR" sz="3600" b="1" dirty="0" err="1">
                <a:cs typeface="B Nazanin" panose="00000400000000000000" pitchFamily="2" charset="-78"/>
              </a:rPr>
              <a:t>شيردادن</a:t>
            </a:r>
            <a:r>
              <a:rPr lang="fa-IR" sz="3600" b="1" dirty="0">
                <a:cs typeface="B Nazanin" panose="00000400000000000000" pitchFamily="2" charset="-78"/>
              </a:rPr>
              <a:t> چگونه </a:t>
            </a:r>
            <a:r>
              <a:rPr lang="fa-IR" sz="3600" b="1" dirty="0" err="1">
                <a:cs typeface="B Nazanin" panose="00000400000000000000" pitchFamily="2" charset="-78"/>
              </a:rPr>
              <a:t>بايد</a:t>
            </a:r>
            <a:r>
              <a:rPr lang="fa-IR" sz="3600" b="1" dirty="0">
                <a:cs typeface="B Nazanin" panose="00000400000000000000" pitchFamily="2" charset="-78"/>
              </a:rPr>
              <a:t> باشد؟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41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392488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هم سطح</a:t>
            </a:r>
            <a:r>
              <a:rPr lang="en-US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قرارگرفتن پستان مادر با شیرخوار و حمایت وزن او با بالش که سبب خستگی مادر نشود.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آوردن شیرخوار </a:t>
            </a:r>
            <a:r>
              <a:rPr lang="fa-IR" sz="3200" dirty="0" err="1" smtClean="0">
                <a:cs typeface="B Nazanin" panose="00000400000000000000" pitchFamily="2" charset="-78"/>
              </a:rPr>
              <a:t>بطرف</a:t>
            </a:r>
            <a:r>
              <a:rPr lang="fa-IR" sz="3200" dirty="0" smtClean="0">
                <a:cs typeface="B Nazanin" panose="00000400000000000000" pitchFamily="2" charset="-78"/>
              </a:rPr>
              <a:t> پستان </a:t>
            </a:r>
            <a:r>
              <a:rPr lang="fa-IR" sz="3200" dirty="0" err="1" smtClean="0">
                <a:cs typeface="B Nazanin" panose="00000400000000000000" pitchFamily="2" charset="-78"/>
              </a:rPr>
              <a:t>ونه</a:t>
            </a:r>
            <a:r>
              <a:rPr lang="fa-IR" sz="3200" dirty="0" smtClean="0">
                <a:cs typeface="B Nazanin" panose="00000400000000000000" pitchFamily="2" charset="-78"/>
              </a:rPr>
              <a:t> برعکس  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گذاشتن دست مادر در قاعده سر شیرخوار(شانه و گردن) و نه پشت سر </a:t>
            </a:r>
            <a:r>
              <a:rPr lang="fa-IR" sz="2800" dirty="0">
                <a:cs typeface="B Nazanin" panose="00000400000000000000" pitchFamily="2" charset="-78"/>
              </a:rPr>
              <a:t>وی (چون این عمل باعث رهاکردن پستان و کشیدن سر به عقب و قوس کردن بدن وی می </a:t>
            </a:r>
            <a:r>
              <a:rPr lang="fa-IR" sz="2800" dirty="0" smtClean="0">
                <a:cs typeface="B Nazanin" panose="00000400000000000000" pitchFamily="2" charset="-78"/>
              </a:rPr>
              <a:t>شود)</a:t>
            </a:r>
            <a:endParaRPr lang="fa-IR" sz="1400" dirty="0" smtClean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حمایت سر شیرخوار بطوریکه نه زیاد </a:t>
            </a:r>
            <a:r>
              <a:rPr lang="fa-IR" sz="3200" dirty="0" err="1" smtClean="0">
                <a:cs typeface="B Nazanin" panose="00000400000000000000" pitchFamily="2" charset="-78"/>
              </a:rPr>
              <a:t>بطرف</a:t>
            </a:r>
            <a:r>
              <a:rPr lang="fa-IR" sz="3200" dirty="0" smtClean="0">
                <a:cs typeface="B Nazanin" panose="00000400000000000000" pitchFamily="2" charset="-78"/>
              </a:rPr>
              <a:t> عقب </a:t>
            </a:r>
            <a:r>
              <a:rPr lang="fa-IR" sz="3200" dirty="0" err="1" smtClean="0">
                <a:cs typeface="B Nazanin" panose="00000400000000000000" pitchFamily="2" charset="-78"/>
              </a:rPr>
              <a:t>ویا</a:t>
            </a:r>
            <a:r>
              <a:rPr lang="fa-IR" sz="3200" dirty="0" smtClean="0">
                <a:cs typeface="B Nazanin" panose="00000400000000000000" pitchFamily="2" charset="-78"/>
              </a:rPr>
              <a:t> جلو باشد.</a:t>
            </a:r>
            <a:endParaRPr lang="en-US" sz="3200" dirty="0" smtClean="0">
              <a:cs typeface="B Nazanin" panose="00000400000000000000" pitchFamily="2" charset="-78"/>
            </a:endParaRPr>
          </a:p>
          <a:p>
            <a:r>
              <a:rPr lang="fa-IR" sz="3200" dirty="0">
                <a:cs typeface="B Nazanin" panose="00000400000000000000" pitchFamily="2" charset="-78"/>
              </a:rPr>
              <a:t>فراهم نمودن  </a:t>
            </a:r>
            <a:r>
              <a:rPr lang="fa-IR" sz="3200" b="1" dirty="0">
                <a:cs typeface="B Nazanin" panose="00000400000000000000" pitchFamily="2" charset="-78"/>
              </a:rPr>
              <a:t>وضعیت</a:t>
            </a:r>
            <a:r>
              <a:rPr lang="en-US" sz="3200" b="1" dirty="0">
                <a:cs typeface="B Nazanin" panose="00000400000000000000" pitchFamily="2" charset="-78"/>
              </a:rPr>
              <a:t> </a:t>
            </a:r>
            <a:r>
              <a:rPr lang="fa-IR" sz="3200" b="1" dirty="0">
                <a:cs typeface="B Nazanin" panose="00000400000000000000" pitchFamily="2" charset="-78"/>
              </a:rPr>
              <a:t>راحت مادر </a:t>
            </a:r>
            <a:r>
              <a:rPr lang="fa-IR" sz="3200" dirty="0">
                <a:cs typeface="B Nazanin" panose="00000400000000000000" pitchFamily="2" charset="-78"/>
              </a:rPr>
              <a:t>از نظر </a:t>
            </a:r>
            <a:r>
              <a:rPr lang="fa-IR" sz="3200" b="1" dirty="0">
                <a:cs typeface="B Nazanin" panose="00000400000000000000" pitchFamily="2" charset="-78"/>
              </a:rPr>
              <a:t>فیزیکی و </a:t>
            </a:r>
            <a:r>
              <a:rPr lang="fa-IR" sz="3200" b="1" dirty="0" smtClean="0">
                <a:cs typeface="B Nazanin" panose="00000400000000000000" pitchFamily="2" charset="-78"/>
              </a:rPr>
              <a:t>روحی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marL="852487" indent="-742950">
              <a:buFont typeface="+mj-lt"/>
              <a:buAutoNum type="arabicPeriod"/>
            </a:pPr>
            <a:endParaRPr lang="fa-IR" sz="3200" dirty="0" smtClean="0">
              <a:cs typeface="B Nazanin" panose="00000400000000000000" pitchFamily="2" charset="-78"/>
            </a:endParaRPr>
          </a:p>
          <a:p>
            <a:endParaRPr lang="en-US" sz="3200" dirty="0" smtClean="0">
              <a:cs typeface="B Nazanin" panose="000004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2511702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461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1556792"/>
            <a:ext cx="8136904" cy="4752528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وضعیت خوب</a:t>
            </a:r>
            <a:r>
              <a:rPr lang="en-US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بدن مادر با شیرخوار و </a:t>
            </a:r>
            <a:r>
              <a:rPr lang="fa-IR" sz="3200" b="1" dirty="0" smtClean="0">
                <a:cs typeface="B Nazanin" panose="00000400000000000000" pitchFamily="2" charset="-78"/>
              </a:rPr>
              <a:t>حمایت وزن </a:t>
            </a:r>
            <a:r>
              <a:rPr lang="fa-IR" sz="3200" dirty="0" smtClean="0">
                <a:cs typeface="B Nazanin" panose="00000400000000000000" pitchFamily="2" charset="-78"/>
              </a:rPr>
              <a:t>او با </a:t>
            </a:r>
            <a:r>
              <a:rPr lang="fa-IR" sz="3200" b="1" dirty="0" smtClean="0">
                <a:cs typeface="B Nazanin" panose="00000400000000000000" pitchFamily="2" charset="-78"/>
              </a:rPr>
              <a:t>بالش</a:t>
            </a:r>
            <a:r>
              <a:rPr lang="fa-IR" sz="3200" dirty="0" smtClean="0">
                <a:cs typeface="B Nazanin" panose="00000400000000000000" pitchFamily="2" charset="-78"/>
              </a:rPr>
              <a:t> که سبب خستگی مادر نشود</a:t>
            </a:r>
            <a:r>
              <a:rPr lang="fa-IR" sz="3200" b="1" dirty="0" smtClean="0">
                <a:cs typeface="B Nazanin" panose="00000400000000000000" pitchFamily="2" charset="-78"/>
              </a:rPr>
              <a:t>.</a:t>
            </a:r>
          </a:p>
          <a:p>
            <a:r>
              <a:rPr lang="fa-IR" sz="3200" dirty="0" err="1">
                <a:cs typeface="B Nazanin" panose="00000400000000000000" pitchFamily="2" charset="-78"/>
              </a:rPr>
              <a:t>جاي</a:t>
            </a:r>
            <a:r>
              <a:rPr lang="fa-IR" sz="3200" dirty="0">
                <a:cs typeface="B Nazanin" panose="00000400000000000000" pitchFamily="2" charset="-78"/>
              </a:rPr>
              <a:t> راحت و مناسب </a:t>
            </a:r>
            <a:r>
              <a:rPr lang="fa-IR" sz="3200" dirty="0" smtClean="0">
                <a:cs typeface="B Nazanin" panose="00000400000000000000" pitchFamily="2" charset="-78"/>
              </a:rPr>
              <a:t>با هر </a:t>
            </a:r>
            <a:r>
              <a:rPr lang="fa-IR" sz="3200" dirty="0" err="1">
                <a:cs typeface="B Nazanin" panose="00000400000000000000" pitchFamily="2" charset="-78"/>
              </a:rPr>
              <a:t>وضعيتي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كه</a:t>
            </a:r>
            <a:r>
              <a:rPr lang="fa-IR" sz="3200" dirty="0">
                <a:cs typeface="B Nazanin" panose="00000400000000000000" pitchFamily="2" charset="-78"/>
              </a:rPr>
              <a:t> راحت </a:t>
            </a:r>
            <a:r>
              <a:rPr lang="fa-IR" sz="3200" dirty="0" smtClean="0">
                <a:cs typeface="B Nazanin" panose="00000400000000000000" pitchFamily="2" charset="-78"/>
              </a:rPr>
              <a:t>است از </a:t>
            </a:r>
            <a:r>
              <a:rPr lang="fa-IR" sz="3200" dirty="0">
                <a:cs typeface="B Nazanin" panose="00000400000000000000" pitchFamily="2" charset="-78"/>
              </a:rPr>
              <a:t>نظر </a:t>
            </a:r>
            <a:r>
              <a:rPr lang="fa-IR" sz="3200" b="1" dirty="0">
                <a:cs typeface="B Nazanin" panose="00000400000000000000" pitchFamily="2" charset="-78"/>
              </a:rPr>
              <a:t>فیزیکی و </a:t>
            </a:r>
            <a:r>
              <a:rPr lang="fa-IR" sz="3200" b="1" dirty="0" smtClean="0">
                <a:cs typeface="B Nazanin" panose="00000400000000000000" pitchFamily="2" charset="-78"/>
              </a:rPr>
              <a:t>روحی</a:t>
            </a:r>
            <a:endParaRPr lang="en-US" sz="3200" dirty="0" smtClean="0">
              <a:cs typeface="B Nazanin" panose="00000400000000000000" pitchFamily="2" charset="-78"/>
            </a:endParaRPr>
          </a:p>
          <a:p>
            <a:r>
              <a:rPr lang="fa-IR" sz="3200" dirty="0">
                <a:cs typeface="B Nazanin" panose="00000400000000000000" pitchFamily="2" charset="-78"/>
              </a:rPr>
              <a:t>آموزش در هر وضعیتی که مادر قرار دارد و راحت است:</a:t>
            </a: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2&amp;return=true"/>
              </a:rPr>
              <a:t>اگر مادر روی صندلی نشسته است </a:t>
            </a:r>
            <a:endParaRPr lang="fa-IR" sz="2800" b="1" dirty="0">
              <a:cs typeface="B Nazanin" panose="00000400000000000000" pitchFamily="2" charset="-78"/>
            </a:endParaRP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3&amp;return=true"/>
              </a:rPr>
              <a:t>اگر مادر روی تخت نشسته است </a:t>
            </a:r>
            <a:endParaRPr lang="fa-IR" sz="2800" b="1" dirty="0">
              <a:cs typeface="B Nazanin" panose="00000400000000000000" pitchFamily="2" charset="-78"/>
            </a:endParaRP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4&amp;return=true"/>
              </a:rPr>
              <a:t>اگر مادر با پهلو خوابیده است </a:t>
            </a:r>
            <a:endParaRPr lang="fa-IR" sz="2800" b="1" dirty="0">
              <a:cs typeface="B Nazanin" panose="00000400000000000000" pitchFamily="2" charset="-78"/>
            </a:endParaRP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5&amp;return=true"/>
              </a:rPr>
              <a:t>اگر مادر به پشت خوابیده است </a:t>
            </a:r>
            <a:endParaRPr lang="fa-IR" sz="2800" b="1" dirty="0">
              <a:cs typeface="B Nazanin" panose="000004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4475732"/>
              </p:ext>
            </p:extLst>
          </p:nvPr>
        </p:nvGraphicFramePr>
        <p:xfrm>
          <a:off x="457200" y="274638"/>
          <a:ext cx="8229600" cy="922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2669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92991" y="1685396"/>
            <a:ext cx="4815362" cy="2607700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زانوهایش کمی بالاتر از </a:t>
            </a:r>
            <a:r>
              <a:rPr lang="fa-IR" sz="2800" dirty="0" err="1" smtClean="0">
                <a:cs typeface="B Nazanin" panose="00000400000000000000" pitchFamily="2" charset="-78"/>
              </a:rPr>
              <a:t>باسن</a:t>
            </a:r>
            <a:r>
              <a:rPr lang="fa-IR" sz="2800" dirty="0" smtClean="0">
                <a:cs typeface="B Nazanin" panose="00000400000000000000" pitchFamily="2" charset="-78"/>
              </a:rPr>
              <a:t> باشد</a:t>
            </a:r>
          </a:p>
          <a:p>
            <a:pPr lvl="1"/>
            <a:r>
              <a:rPr lang="fa-IR" sz="2400" dirty="0" smtClean="0">
                <a:cs typeface="B Nazanin" panose="00000400000000000000" pitchFamily="2" charset="-78"/>
              </a:rPr>
              <a:t>گذاشتن زیر </a:t>
            </a:r>
            <a:r>
              <a:rPr lang="fa-IR" sz="2400" dirty="0" err="1" smtClean="0">
                <a:cs typeface="B Nazanin" panose="00000400000000000000" pitchFamily="2" charset="-78"/>
              </a:rPr>
              <a:t>پائی</a:t>
            </a:r>
            <a:r>
              <a:rPr lang="fa-IR" sz="2400" dirty="0" smtClean="0">
                <a:cs typeface="B Nazanin" panose="00000400000000000000" pitchFamily="2" charset="-78"/>
              </a:rPr>
              <a:t> بمنظور </a:t>
            </a:r>
            <a:r>
              <a:rPr lang="fa-IR" sz="2400" dirty="0" err="1" smtClean="0">
                <a:cs typeface="B Nazanin" panose="00000400000000000000" pitchFamily="2" charset="-78"/>
              </a:rPr>
              <a:t>بالابردن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زانوها</a:t>
            </a:r>
            <a:endParaRPr lang="fa-IR" sz="2400" dirty="0">
              <a:cs typeface="B Nazanin" panose="00000400000000000000" pitchFamily="2" charset="-78"/>
            </a:endParaRPr>
          </a:p>
          <a:p>
            <a:pPr lvl="2"/>
            <a:r>
              <a:rPr lang="fa-IR" sz="2400" dirty="0" smtClean="0">
                <a:cs typeface="B Nazanin" panose="00000400000000000000" pitchFamily="2" charset="-78"/>
              </a:rPr>
              <a:t>متمایل شدن  بدن شیرخوار رو به مادر </a:t>
            </a:r>
          </a:p>
          <a:p>
            <a:pPr lvl="2"/>
            <a:r>
              <a:rPr lang="fa-IR" sz="2400" dirty="0" smtClean="0">
                <a:cs typeface="B Nazanin" panose="00000400000000000000" pitchFamily="2" charset="-78"/>
              </a:rPr>
              <a:t>پیشگیری از کشش پشت مادر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استفاده از بالش برای راحتی و حمایت شیرخوار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روی صندلی </a:t>
              </a:r>
              <a:r>
                <a:rPr lang="fa-IR" sz="40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ومستقیم</a:t>
              </a:r>
              <a:r>
                <a:rPr lang="fa-IR" sz="4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نشسته </a:t>
              </a: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است 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3109423" cy="2705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764750" y="4395928"/>
            <a:ext cx="7767690" cy="256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>
              <a:buClr>
                <a:srgbClr val="72A376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برای پشت مادر</a:t>
            </a:r>
          </a:p>
          <a:p>
            <a:pPr lvl="1">
              <a:buClr>
                <a:srgbClr val="72A376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روی ران ها و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پائين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شکم مادر (بالش نسبتا محکم ،بالش شیردهی) بمنظور هم سطح نمودن شیرخوار با پستان</a:t>
            </a:r>
            <a:endParaRPr lang="en-US" sz="24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مادر نباید به عقب یا جلو بروی شیرخوار خم شود</a:t>
            </a:r>
            <a:endParaRPr lang="en-US" sz="28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69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27985" y="1556793"/>
            <a:ext cx="4320480" cy="4536503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بالا آوردن پشتی تخت بطور قائم (90درجه)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استفاده از بالش </a:t>
            </a:r>
            <a:r>
              <a:rPr lang="fa-IR" sz="2800" dirty="0">
                <a:cs typeface="B Nazanin" panose="00000400000000000000" pitchFamily="2" charset="-78"/>
              </a:rPr>
              <a:t>برای پشت </a:t>
            </a:r>
            <a:r>
              <a:rPr lang="fa-IR" sz="2800" dirty="0" smtClean="0">
                <a:cs typeface="B Nazanin" panose="00000400000000000000" pitchFamily="2" charset="-78"/>
              </a:rPr>
              <a:t>مادر(درصورت نیاز)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گذاشتن بالش برای زیر</a:t>
            </a:r>
            <a:r>
              <a:rPr lang="en-US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err="1" smtClean="0">
                <a:cs typeface="B Nazanin" panose="00000400000000000000" pitchFamily="2" charset="-78"/>
              </a:rPr>
              <a:t>زانوها</a:t>
            </a:r>
            <a:r>
              <a:rPr lang="fa-IR" sz="2800" dirty="0" smtClean="0">
                <a:cs typeface="B Nazanin" panose="00000400000000000000" pitchFamily="2" charset="-78"/>
              </a:rPr>
              <a:t> و یا بازوی مادر</a:t>
            </a:r>
          </a:p>
          <a:p>
            <a:r>
              <a:rPr lang="fa-IR" sz="2800" dirty="0">
                <a:cs typeface="B Nazanin" panose="00000400000000000000" pitchFamily="2" charset="-78"/>
              </a:rPr>
              <a:t>گذاشتن بالش روی ران ها </a:t>
            </a:r>
            <a:r>
              <a:rPr lang="fa-IR" sz="2800" dirty="0" smtClean="0">
                <a:cs typeface="B Nazanin" panose="00000400000000000000" pitchFamily="2" charset="-78"/>
              </a:rPr>
              <a:t>و </a:t>
            </a:r>
            <a:r>
              <a:rPr lang="fa-IR" sz="2800" dirty="0" err="1" smtClean="0">
                <a:cs typeface="B Nazanin" panose="00000400000000000000" pitchFamily="2" charset="-78"/>
              </a:rPr>
              <a:t>پائين</a:t>
            </a:r>
            <a:r>
              <a:rPr lang="fa-IR" sz="2800" dirty="0" smtClean="0">
                <a:cs typeface="B Nazanin" panose="00000400000000000000" pitchFamily="2" charset="-78"/>
              </a:rPr>
              <a:t> شکم مادر بمنظور </a:t>
            </a:r>
            <a:r>
              <a:rPr lang="fa-IR" sz="2800" dirty="0">
                <a:cs typeface="B Nazanin" panose="00000400000000000000" pitchFamily="2" charset="-78"/>
              </a:rPr>
              <a:t>هم سطح نمودن شیرخوار با </a:t>
            </a:r>
            <a:r>
              <a:rPr lang="fa-IR" sz="2800" dirty="0" smtClean="0">
                <a:cs typeface="B Nazanin" panose="00000400000000000000" pitchFamily="2" charset="-78"/>
              </a:rPr>
              <a:t>پستان یا حفاظت شکاف سزارین</a:t>
            </a:r>
            <a:endParaRPr lang="fa-IR" sz="2800" dirty="0">
              <a:cs typeface="B Nazanin" panose="00000400000000000000" pitchFamily="2" charset="-78"/>
            </a:endParaRP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روی تخت نشسته است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2" y="2076236"/>
            <a:ext cx="3744416" cy="2561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0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0323" y="1484784"/>
            <a:ext cx="8142271" cy="2304256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احساس خستگی کمتر در این روش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کمک به مادر برای خوابیدن به پهلو (در صورت نیاز) به منظور </a:t>
            </a:r>
            <a:r>
              <a:rPr lang="fa-IR" sz="2800" dirty="0">
                <a:cs typeface="B Nazanin" panose="00000400000000000000" pitchFamily="2" charset="-78"/>
              </a:rPr>
              <a:t>رو به </a:t>
            </a:r>
            <a:r>
              <a:rPr lang="fa-IR" sz="2800" dirty="0" smtClean="0">
                <a:cs typeface="B Nazanin" panose="00000400000000000000" pitchFamily="2" charset="-78"/>
              </a:rPr>
              <a:t>پستان قرارگرفتن صورت شیرخوار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گذاشتن بالش بین پاهای مادر بمنظور هم سطح نمودن با </a:t>
            </a:r>
            <a:r>
              <a:rPr lang="fa-IR" sz="2800" dirty="0" err="1" smtClean="0">
                <a:cs typeface="B Nazanin" panose="00000400000000000000" pitchFamily="2" charset="-78"/>
              </a:rPr>
              <a:t>باسن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err="1" smtClean="0">
                <a:cs typeface="B Nazanin" panose="00000400000000000000" pitchFamily="2" charset="-78"/>
              </a:rPr>
              <a:t>وکاهش</a:t>
            </a:r>
            <a:r>
              <a:rPr lang="fa-IR" sz="2800" dirty="0" smtClean="0">
                <a:cs typeface="B Nazanin" panose="00000400000000000000" pitchFamily="2" charset="-78"/>
              </a:rPr>
              <a:t> درد پشت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</a:t>
              </a:r>
              <a:r>
                <a:rPr lang="fa-IR" sz="4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به </a:t>
              </a: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پهلو خوابیده است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3" y="3573016"/>
            <a:ext cx="4176464" cy="2082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533244" y="3698224"/>
            <a:ext cx="407510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استفاده از بالش برای پشت مادر(درصورت نیاز)</a:t>
            </a:r>
          </a:p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گذاشتن یک حوله یا پتوی لوله شده در شکاف پشت شیرخوار که به پشت نچرخد 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2123728" y="5877272"/>
            <a:ext cx="649012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حمایت پشت کودک توسط دست بالائی مادر</a:t>
            </a:r>
            <a:endParaRPr lang="en-US" sz="28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685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3789040"/>
            <a:ext cx="8712968" cy="2442920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درصورت قرار دادن سینه به سینه شیرخوار با مادر ،چانه باید </a:t>
            </a:r>
            <a:r>
              <a:rPr lang="fa-IR" sz="2800" dirty="0">
                <a:cs typeface="B Nazanin" panose="00000400000000000000" pitchFamily="2" charset="-78"/>
              </a:rPr>
              <a:t>در پستان مادر فرو رفته باشد </a:t>
            </a:r>
            <a:r>
              <a:rPr lang="fa-IR" sz="2800" dirty="0" smtClean="0">
                <a:cs typeface="B Nazanin" panose="00000400000000000000" pitchFamily="2" charset="-78"/>
              </a:rPr>
              <a:t>،سر </a:t>
            </a:r>
            <a:r>
              <a:rPr lang="fa-IR" sz="2800" dirty="0">
                <a:cs typeface="B Nazanin" panose="00000400000000000000" pitchFamily="2" charset="-78"/>
              </a:rPr>
              <a:t>کمی به عقب و بینی در تماس نزدیک به پستان باشد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کمک </a:t>
            </a:r>
            <a:r>
              <a:rPr lang="fa-IR" sz="2800" dirty="0">
                <a:cs typeface="B Nazanin" panose="00000400000000000000" pitchFamily="2" charset="-78"/>
              </a:rPr>
              <a:t>به شیرخوار </a:t>
            </a:r>
            <a:r>
              <a:rPr lang="fa-IR" sz="2800" dirty="0" err="1">
                <a:cs typeface="B Nazanin" panose="00000400000000000000" pitchFamily="2" charset="-78"/>
              </a:rPr>
              <a:t>دراصلاح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err="1">
                <a:cs typeface="B Nazanin" panose="00000400000000000000" pitchFamily="2" charset="-78"/>
              </a:rPr>
              <a:t>پوزیش</a:t>
            </a:r>
            <a:r>
              <a:rPr lang="fa-IR" sz="2800" dirty="0">
                <a:cs typeface="B Nazanin" panose="00000400000000000000" pitchFamily="2" charset="-78"/>
              </a:rPr>
              <a:t> و نحوه چفت شدن به پستان </a:t>
            </a:r>
            <a:endParaRPr lang="en-US" sz="28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هم سطح نمودن بدن نوزاد </a:t>
            </a:r>
            <a:r>
              <a:rPr lang="fa-IR" sz="2800" dirty="0" err="1" smtClean="0">
                <a:cs typeface="B Nazanin" panose="00000400000000000000" pitchFamily="2" charset="-78"/>
              </a:rPr>
              <a:t>باپستان</a:t>
            </a:r>
            <a:r>
              <a:rPr lang="fa-IR" sz="2800" dirty="0" smtClean="0">
                <a:cs typeface="B Nazanin" panose="00000400000000000000" pitchFamily="2" charset="-78"/>
              </a:rPr>
              <a:t> در صورت قراردادن نوزاد از پهلو و حمایت پشت </a:t>
            </a:r>
            <a:r>
              <a:rPr lang="fa-IR" sz="2800" dirty="0" err="1" smtClean="0">
                <a:cs typeface="B Nazanin" panose="00000400000000000000" pitchFamily="2" charset="-78"/>
              </a:rPr>
              <a:t>وگردن</a:t>
            </a:r>
            <a:r>
              <a:rPr lang="fa-IR" sz="2800" dirty="0" smtClean="0">
                <a:cs typeface="B Nazanin" panose="00000400000000000000" pitchFamily="2" charset="-78"/>
              </a:rPr>
              <a:t> شیرخوار توسط بازو آرنج مادر</a:t>
            </a:r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به پشت خوابیده است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2" y="1550261"/>
            <a:ext cx="4559166" cy="2083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304398" y="1778040"/>
            <a:ext cx="33720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Nazanin" panose="00000400000000000000" pitchFamily="2" charset="-78"/>
              </a:rPr>
              <a:t>وضعیت مناسبی برای شیردهی نیست ولیکن ممکن است نیاز باشد(جراحی ،حین و بعد از سزارین ، جریان سریع شیر)</a:t>
            </a:r>
          </a:p>
          <a:p>
            <a:pPr marL="342900" indent="-342900" algn="r" rtl="1"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Nazanin" panose="00000400000000000000" pitchFamily="2" charset="-78"/>
              </a:rPr>
              <a:t>وزن شیرخوار به روی پستان مادر ممکن است دردناک باشد</a:t>
            </a:r>
          </a:p>
        </p:txBody>
      </p:sp>
    </p:spTree>
    <p:extLst>
      <p:ext uri="{BB962C8B-B14F-4D97-AF65-F5344CB8AC3E}">
        <p14:creationId xmlns:p14="http://schemas.microsoft.com/office/powerpoint/2010/main" val="40785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78503819"/>
              </p:ext>
            </p:extLst>
          </p:nvPr>
        </p:nvGraphicFramePr>
        <p:xfrm>
          <a:off x="800387" y="153402"/>
          <a:ext cx="7660045" cy="1139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 descr="D:\slides\Update slides\new pic\my pic and position\my pic\pic 93114\20140305_225446.jpg"/>
          <p:cNvPicPr>
            <a:picLocks noChangeAspect="1" noChangeArrowheads="1"/>
          </p:cNvPicPr>
          <p:nvPr/>
        </p:nvPicPr>
        <p:blipFill>
          <a:blip r:embed="rId8" cstate="print"/>
          <a:srcRect l="966" t="10635" r="-109"/>
          <a:stretch>
            <a:fillRect/>
          </a:stretch>
        </p:blipFill>
        <p:spPr bwMode="auto">
          <a:xfrm>
            <a:off x="971600" y="1484783"/>
            <a:ext cx="3740969" cy="449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39</a:t>
            </a:fld>
            <a:endParaRPr lang="fa-IR" dirty="0"/>
          </a:p>
        </p:txBody>
      </p:sp>
      <p:pic>
        <p:nvPicPr>
          <p:cNvPr id="1026" name="Picture 2" descr="C:\Users\Dr Ravari\Pictures\ذذذ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69" y="1460722"/>
            <a:ext cx="3531839" cy="44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5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4</a:t>
            </a:fld>
            <a:endParaRPr lang="fa-IR" dirty="0"/>
          </a:p>
        </p:txBody>
      </p:sp>
      <p:grpSp>
        <p:nvGrpSpPr>
          <p:cNvPr id="5" name="Group 4"/>
          <p:cNvGrpSpPr/>
          <p:nvPr/>
        </p:nvGrpSpPr>
        <p:grpSpPr>
          <a:xfrm>
            <a:off x="397398" y="214407"/>
            <a:ext cx="8231810" cy="1654325"/>
            <a:chOff x="-57995" y="-1284"/>
            <a:chExt cx="8231810" cy="1144044"/>
          </a:xfrm>
        </p:grpSpPr>
        <p:sp>
          <p:nvSpPr>
            <p:cNvPr id="6" name="Rounded Rectangle 5"/>
            <p:cNvSpPr/>
            <p:nvPr/>
          </p:nvSpPr>
          <p:spPr>
            <a:xfrm>
              <a:off x="-57995" y="-1284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نمونه </a:t>
              </a:r>
              <a:r>
                <a:rPr lang="fa-I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آموزش بیمارستانی برای گرفتن پستان ، ولیکن شیرخواری ممکن است قادر به ادامه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Latch_on</a:t>
              </a:r>
              <a:r>
                <a:rPr lang="fa-I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بیشتر از یک دقیقه نباشد</a:t>
              </a:r>
              <a:endPara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15260" r="27932" b="-1766"/>
          <a:stretch/>
        </p:blipFill>
        <p:spPr bwMode="auto">
          <a:xfrm>
            <a:off x="539552" y="2346007"/>
            <a:ext cx="3600857" cy="3531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" r="44240" b="24616"/>
          <a:stretch/>
        </p:blipFill>
        <p:spPr bwMode="auto">
          <a:xfrm>
            <a:off x="5148064" y="2338729"/>
            <a:ext cx="3580129" cy="3538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Left Arrow 1"/>
          <p:cNvSpPr/>
          <p:nvPr/>
        </p:nvSpPr>
        <p:spPr>
          <a:xfrm>
            <a:off x="4283968" y="3760587"/>
            <a:ext cx="707874" cy="5325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3568" y="1556792"/>
            <a:ext cx="7848872" cy="4464496"/>
          </a:xfrm>
        </p:spPr>
        <p:txBody>
          <a:bodyPr/>
          <a:lstStyle/>
          <a:p>
            <a:r>
              <a:rPr lang="fa-IR" sz="3200" b="1" u="sng" dirty="0" smtClean="0">
                <a:cs typeface="B Nazanin" panose="00000400000000000000" pitchFamily="2" charset="-78"/>
              </a:rPr>
              <a:t>تنها و یک وضعیت صحیح شیردهی وجود ندارد </a:t>
            </a:r>
            <a:r>
              <a:rPr lang="fa-IR" sz="3200" dirty="0" smtClean="0">
                <a:cs typeface="B Nazanin" panose="00000400000000000000" pitchFamily="2" charset="-78"/>
              </a:rPr>
              <a:t>بلکه </a:t>
            </a:r>
            <a:r>
              <a:rPr lang="fa-IR" sz="3200" dirty="0">
                <a:cs typeface="B Nazanin" panose="00000400000000000000" pitchFamily="2" charset="-78"/>
              </a:rPr>
              <a:t>بایدخود </a:t>
            </a:r>
            <a:r>
              <a:rPr lang="fa-IR" sz="3200" dirty="0" smtClean="0">
                <a:cs typeface="B Nazanin" panose="00000400000000000000" pitchFamily="2" charset="-78"/>
              </a:rPr>
              <a:t>مادر انتخاب کند که </a:t>
            </a:r>
            <a:r>
              <a:rPr lang="fa-IR" sz="3200" b="1" dirty="0" smtClean="0">
                <a:cs typeface="B Nazanin" panose="00000400000000000000" pitchFamily="2" charset="-78"/>
              </a:rPr>
              <a:t>کدامین روش مناسب خود و شیرخوارش است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تشویق مادر به استفاده از وضعیت های مختلف شیردهی تا خودش بتواند روش مناسبش را با شیرخوار پیدا کند</a:t>
            </a:r>
          </a:p>
          <a:p>
            <a:pPr lvl="1"/>
            <a:r>
              <a:rPr lang="fa-IR" sz="3200" b="1" i="1" u="sng" dirty="0">
                <a:solidFill>
                  <a:srgbClr val="FF0000"/>
                </a:solidFill>
                <a:cs typeface="B Nazanin" panose="00000400000000000000" pitchFamily="2" charset="-78"/>
              </a:rPr>
              <a:t>در </a:t>
            </a:r>
            <a:r>
              <a:rPr lang="fa-IR" sz="3200" b="1" i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صورت اجبار </a:t>
            </a:r>
            <a:r>
              <a:rPr lang="fa-IR" sz="3200" b="1" i="1" u="sng" dirty="0">
                <a:solidFill>
                  <a:srgbClr val="FF0000"/>
                </a:solidFill>
                <a:cs typeface="B Nazanin" panose="00000400000000000000" pitchFamily="2" charset="-78"/>
              </a:rPr>
              <a:t>و سخت نمودن وضعیت شیردهی امکان </a:t>
            </a:r>
            <a:r>
              <a:rPr lang="fa-IR" sz="3200" b="1" i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بروز استرس روحی در مادر و نهایتا تاخیر در شروع و یا قطع شیردهی هست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40</a:t>
            </a:fld>
            <a:endParaRPr lang="fa-IR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65399631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96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6491" y="2276872"/>
            <a:ext cx="8451973" cy="936104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2800" dirty="0">
                <a:cs typeface="B Nazanin" panose="00000400000000000000" pitchFamily="2" charset="-78"/>
              </a:rPr>
              <a:t>روشی آسان و سریع </a:t>
            </a:r>
            <a:r>
              <a:rPr lang="fa-IR" sz="2800" dirty="0" smtClean="0">
                <a:cs typeface="B Nazanin" panose="00000400000000000000" pitchFamily="2" charset="-78"/>
              </a:rPr>
              <a:t>و بدون نیاز به آموزش درکسب مهارت های شیردهی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70710120"/>
              </p:ext>
            </p:extLst>
          </p:nvPr>
        </p:nvGraphicFramePr>
        <p:xfrm>
          <a:off x="457200" y="130622"/>
          <a:ext cx="8003232" cy="1930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41</a:t>
            </a:fld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49621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1088579" y="5589240"/>
            <a:ext cx="7659885" cy="112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a-IR" sz="2800" dirty="0" smtClean="0">
                <a:cs typeface="B Nazanin" panose="00000400000000000000" pitchFamily="2" charset="-78"/>
              </a:rPr>
              <a:t>روش کمک کننده در مادری که در </a:t>
            </a:r>
            <a:r>
              <a:rPr lang="en-US" sz="2800" dirty="0" err="1" smtClean="0">
                <a:cs typeface="B Nazanin" panose="00000400000000000000" pitchFamily="2" charset="-78"/>
              </a:rPr>
              <a:t>Latch_on</a:t>
            </a:r>
            <a:r>
              <a:rPr lang="fa-IR" sz="2800" dirty="0" smtClean="0">
                <a:cs typeface="B Nazanin" panose="00000400000000000000" pitchFamily="2" charset="-78"/>
              </a:rPr>
              <a:t> اشکال دارد  </a:t>
            </a: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en-US" sz="2800" dirty="0" smtClean="0">
              <a:cs typeface="B Nazanin" panose="00000400000000000000" pitchFamily="2" charset="-78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2483768" y="2852936"/>
            <a:ext cx="6264696" cy="224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a-IR" sz="2800" dirty="0">
                <a:cs typeface="B Nazanin" panose="00000400000000000000" pitchFamily="2" charset="-78"/>
              </a:rPr>
              <a:t>شکم به شکم با مادر </a:t>
            </a:r>
            <a:r>
              <a:rPr lang="fa-IR" sz="2800" dirty="0" err="1">
                <a:cs typeface="B Nazanin" panose="00000400000000000000" pitchFamily="2" charset="-78"/>
              </a:rPr>
              <a:t>دروضعیت</a:t>
            </a:r>
            <a:r>
              <a:rPr lang="fa-IR" sz="2800" dirty="0">
                <a:cs typeface="B Nazanin" panose="00000400000000000000" pitchFamily="2" charset="-78"/>
              </a:rPr>
              <a:t> مایل خوابیده به روی شکم مادر  </a:t>
            </a:r>
            <a:r>
              <a:rPr lang="en-US" sz="2800" dirty="0">
                <a:cs typeface="B Nazanin" panose="00000400000000000000" pitchFamily="2" charset="-78"/>
              </a:rPr>
              <a:t>semi reclined posture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ایجاد واکنش ضد جاذبه و کمک به گرفتن پستان 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تحریک بهتر واکنش های نوزادی و گرفتن بدون کمک و خودبخود پستان با تماس اولیه چانه و دهان پر از هاله </a:t>
            </a:r>
          </a:p>
        </p:txBody>
      </p:sp>
    </p:spTree>
    <p:extLst>
      <p:ext uri="{BB962C8B-B14F-4D97-AF65-F5344CB8AC3E}">
        <p14:creationId xmlns:p14="http://schemas.microsoft.com/office/powerpoint/2010/main" val="24835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546511" y="433898"/>
            <a:ext cx="4273961" cy="6019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بطور مایل با زاویه حدود  35 درجه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در </a:t>
            </a:r>
            <a:r>
              <a:rPr lang="fa-IR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  <a:hlinkClick r:id="" action="ppaction://customshow?id=48&amp;return=true"/>
              </a:rPr>
              <a:t>وضعیت </a:t>
            </a:r>
            <a:r>
              <a:rPr lang="fa-IR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  <a:hlinkClick r:id="" action="ppaction://customshow?id=48&amp;return=true"/>
              </a:rPr>
              <a:t>ساکرال</a:t>
            </a:r>
            <a:r>
              <a:rPr lang="fa-IR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  <a:hlinkClick r:id="" action="ppaction://customshow?id=48&amp;return=true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به  پشت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خوابيده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است.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تمام بدن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شيرخوار</a:t>
            </a:r>
            <a:r>
              <a:rPr lang="fa-IR" sz="2800" dirty="0" err="1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نیز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با کمک نیروی جاذبه بطور مایل و خوابیده به 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شکم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در تماس با شکم و قفسه سینه مادر است.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صورت 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شيرخوار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روی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پشت ، پهلو و یا زیر با سن شیرخوار را 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با دستش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حمایت کند.</a:t>
            </a: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79512" y="629816"/>
            <a:ext cx="42710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fa-IR" sz="32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مایل خوابیده </a:t>
            </a:r>
            <a:r>
              <a:rPr lang="fa-IR" sz="32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به پشت</a:t>
            </a:r>
          </a:p>
          <a:p>
            <a:pPr algn="ctr" rtl="1" fontAlgn="auto">
              <a:spcAft>
                <a:spcPts val="0"/>
              </a:spcAft>
            </a:pPr>
            <a:r>
              <a:rPr lang="en-US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Biological nurturing</a:t>
            </a:r>
            <a:r>
              <a:rPr lang="fa-IR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 </a:t>
            </a:r>
            <a:r>
              <a:rPr lang="en-US" sz="28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(laidback Breastfeeding)</a:t>
            </a:r>
            <a:endParaRPr lang="en-US" sz="2800" b="1" dirty="0">
              <a:solidFill>
                <a:srgbClr val="F79646">
                  <a:lumMod val="50000"/>
                </a:srgbClr>
              </a:solidFill>
              <a:latin typeface="Calibri"/>
              <a:cs typeface="2  Kamran" pitchFamily="2" charset="-78"/>
            </a:endParaRPr>
          </a:p>
          <a:p>
            <a:pPr algn="ctr" rtl="1" fontAlgn="auto">
              <a:spcAft>
                <a:spcPts val="0"/>
              </a:spcAft>
            </a:pPr>
            <a:endParaRPr lang="en-US" sz="3200" b="1" dirty="0" smtClean="0">
              <a:solidFill>
                <a:srgbClr val="F79646">
                  <a:lumMod val="50000"/>
                </a:srgbClr>
              </a:solidFill>
              <a:latin typeface="Calibri"/>
              <a:cs typeface="2  Kamra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9" b="4465"/>
          <a:stretch/>
        </p:blipFill>
        <p:spPr>
          <a:xfrm>
            <a:off x="971600" y="1842181"/>
            <a:ext cx="2808312" cy="4365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"/>
          <a:stretch/>
        </p:blipFill>
        <p:spPr>
          <a:xfrm>
            <a:off x="969869" y="1808926"/>
            <a:ext cx="2810043" cy="4399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83568" y="6341258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255588" algn="r" rtl="1" eaLnBrk="0" hangingPunct="0">
              <a:spcBef>
                <a:spcPts val="400"/>
              </a:spcBef>
              <a:buClr>
                <a:srgbClr val="72A376"/>
              </a:buClr>
              <a:buSzPct val="68000"/>
              <a:buFont typeface="Wingdings 3" pitchFamily="18" charset="2"/>
              <a:buChar char=""/>
            </a:pPr>
            <a:r>
              <a:rPr lang="fa-IR" sz="2000" b="1" u="sng" dirty="0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شیردهی در وضعیت </a:t>
            </a:r>
            <a:r>
              <a:rPr lang="fa-IR" sz="2000" b="1" u="sng" dirty="0" err="1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بیولژیک</a:t>
            </a:r>
            <a:r>
              <a:rPr lang="fa-IR" sz="2000" b="1" u="sng" dirty="0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این امکان را می دهد که شیرخوار خودش پستان را بگیرد    </a:t>
            </a:r>
          </a:p>
        </p:txBody>
      </p:sp>
    </p:spTree>
    <p:extLst>
      <p:ext uri="{BB962C8B-B14F-4D97-AF65-F5344CB8AC3E}">
        <p14:creationId xmlns:p14="http://schemas.microsoft.com/office/powerpoint/2010/main" val="890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433" y="43175"/>
            <a:ext cx="2376264" cy="329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7751">
            <a:off x="1156901" y="622620"/>
            <a:ext cx="3498989" cy="74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56892"/>
            <a:ext cx="3604248" cy="295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44" y="656138"/>
            <a:ext cx="3767172" cy="82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689178" y="1479049"/>
            <a:ext cx="1152128" cy="4249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6"/>
          <a:stretch/>
        </p:blipFill>
        <p:spPr bwMode="auto">
          <a:xfrm>
            <a:off x="213954" y="3488182"/>
            <a:ext cx="8605198" cy="3181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9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6" y="4403706"/>
            <a:ext cx="4038600" cy="2265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88851"/>
            <a:ext cx="34689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18" y="179065"/>
            <a:ext cx="4762500" cy="3609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77072"/>
            <a:ext cx="3923607" cy="2618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92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36512" y="548680"/>
            <a:ext cx="4608512" cy="1143000"/>
          </a:xfrm>
        </p:spPr>
        <p:txBody>
          <a:bodyPr>
            <a:noAutofit/>
          </a:bodyPr>
          <a:lstStyle/>
          <a:p>
            <a:pPr rtl="1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Madonna or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/>
            </a:r>
            <a:b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</a:b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cradle hold</a:t>
            </a: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/>
            </a:r>
            <a:b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</a:b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گهواره ای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cs typeface="2  Kamran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139952" y="620688"/>
            <a:ext cx="4685578" cy="5915055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سر شيرخوار در خم آرنج و بالای ساعد و شانه و پشت شيرخوار نيز توسط بقیه ساعد دست مادر همان طرف </a:t>
            </a:r>
            <a:r>
              <a:rPr lang="fa-IR" sz="3200" dirty="0" err="1" smtClean="0"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algn="r" rtl="1"/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صورت و بدن شيرخوار (</a:t>
            </a:r>
            <a:r>
              <a:rPr lang="fa-IR" sz="3200" dirty="0" smtClean="0">
                <a:cs typeface="B Nazanin" panose="00000400000000000000" pitchFamily="2" charset="-78"/>
              </a:rPr>
              <a:t>به پهلو) </a:t>
            </a:r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رو به مادر است.</a:t>
            </a:r>
          </a:p>
          <a:p>
            <a:pPr algn="r" rtl="1"/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دست زیرین شيرخوار در طرفی که شير می خورد درپهلوی مادر و يا به باسن وی تکيه دارد</a:t>
            </a:r>
          </a:p>
          <a:p>
            <a:pPr algn="r" rtl="1"/>
            <a:r>
              <a:rPr lang="fa-IR" sz="3200" dirty="0" smtClean="0">
                <a:cs typeface="B Nazanin" panose="00000400000000000000" pitchFamily="2" charset="-78"/>
              </a:rPr>
              <a:t>مادر می تواند با دست دیگرش پستانش را نگه دارد 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3692842" cy="51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3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5280" y="260648"/>
            <a:ext cx="4356720" cy="1143000"/>
          </a:xfrm>
        </p:spPr>
        <p:txBody>
          <a:bodyPr>
            <a:noAutofit/>
          </a:bodyPr>
          <a:lstStyle/>
          <a:p>
            <a:pPr rtl="1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Cross-cradle hold</a:t>
            </a:r>
            <a:r>
              <a:rPr lang="fa-IR" sz="36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/>
            </a:r>
            <a:br>
              <a:rPr lang="fa-IR" sz="36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</a:br>
            <a:r>
              <a:rPr lang="fa-IR" sz="36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گهواره ای متقاطع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cs typeface="2  Kamran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995936" y="555049"/>
            <a:ext cx="4829791" cy="5610255"/>
          </a:xfrm>
        </p:spPr>
        <p:txBody>
          <a:bodyPr>
            <a:noAutofit/>
          </a:bodyPr>
          <a:lstStyle/>
          <a:p>
            <a:pPr lvl="0"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قاعده گردن (از </a:t>
            </a:r>
            <a:r>
              <a:rPr lang="fa-IR" dirty="0" err="1" smtClean="0">
                <a:latin typeface="Times New Roman"/>
                <a:ea typeface="Times New Roman"/>
                <a:cs typeface="B Nazanin" panose="00000400000000000000" pitchFamily="2" charset="-78"/>
              </a:rPr>
              <a:t>زیرگوشها</a:t>
            </a:r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)و قسمت فوقانی شانه شيرخوار با کف دست مادر و پشت شيرخوار با ساعد همان دست </a:t>
            </a:r>
            <a:r>
              <a:rPr lang="fa-IR" dirty="0" err="1" smtClean="0"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lvl="0"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صورت و بدن شيرخوار (به پهلو) رو به مادر است.</a:t>
            </a:r>
          </a:p>
          <a:p>
            <a:pPr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دست زیرین شيرخوار در طرفی که شير می خورد در پهلوی  مادر و يا به باسن وی تکيه دارد.</a:t>
            </a:r>
          </a:p>
          <a:p>
            <a:pPr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با دست طرفی که از پستان خود به شيرخوار شير می دهد براحتی پستانش را نگهدارد.</a:t>
            </a:r>
          </a:p>
          <a:p>
            <a:pPr algn="r" rtl="1">
              <a:buNone/>
            </a:pPr>
            <a:endParaRPr lang="fa-IR" dirty="0" smtClean="0">
              <a:latin typeface="Times New Roman"/>
              <a:ea typeface="Times New Roman"/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" b="4671"/>
          <a:stretch/>
        </p:blipFill>
        <p:spPr>
          <a:xfrm>
            <a:off x="852439" y="1515064"/>
            <a:ext cx="2914246" cy="472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4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791200" y="609601"/>
            <a:ext cx="3200400" cy="5711092"/>
          </a:xfrm>
        </p:spPr>
        <p:txBody>
          <a:bodyPr>
            <a:normAutofit/>
          </a:bodyPr>
          <a:lstStyle/>
          <a:p>
            <a:pPr algn="r" rtl="1"/>
            <a:endParaRPr lang="fa-IR" dirty="0" smtClean="0">
              <a:latin typeface="Times New Roman"/>
              <a:ea typeface="Times New Roman"/>
              <a:cs typeface="2  Kamran" pitchFamily="2" charset="-78"/>
            </a:endParaRPr>
          </a:p>
          <a:p>
            <a:pPr algn="r" rtl="1"/>
            <a:endParaRPr lang="fa-IR" dirty="0" smtClean="0">
              <a:latin typeface="Times New Roman"/>
              <a:ea typeface="Times New Roman"/>
              <a:cs typeface="2  Kamra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179512" y="188640"/>
            <a:ext cx="4486138" cy="1584176"/>
          </a:xfrm>
        </p:spPr>
        <p:txBody>
          <a:bodyPr>
            <a:noAutofit/>
          </a:bodyPr>
          <a:lstStyle/>
          <a:p>
            <a:pPr rtl="1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Clutch, Under arm football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hold  </a:t>
            </a: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  </a:t>
            </a:r>
            <a:r>
              <a:rPr lang="fa-IR" sz="3200" b="1" dirty="0" err="1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زير</a:t>
            </a: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 بغلی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cs typeface="2  Kamran" pitchFamily="2" charset="-78"/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427984" y="742244"/>
            <a:ext cx="4320480" cy="5711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شيرخوار به روی بالش و خوابيده به پهلو یا به پشت و يا کمی رو به بالا (نيمه نشسته)در کنار و زير بغل مادر و در بین بازو و قفسه سینه وی قرارمي گيرد.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قاعده گردن و شانه شيرخوار با کف دست مادر و پشت شيرخوار با ساعد همان دست </a:t>
            </a:r>
            <a:r>
              <a:rPr lang="fa-IR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به راحتی با دست طرف مقابل پستانش را نگه دارد.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69968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3672408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7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067945" y="433898"/>
            <a:ext cx="4780062" cy="6379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به پهلو خوابيده، سر و پشت و پای بالايی خود را بر بالش تکيه مي دهد.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بدن شيرخوار از پهلو رو به روی مادر است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بطوريکه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صورت وی رو به مادر و دهان او هم سطح با نوک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سر شيرخوار می تواند بر روی بستر و يا ساعد و يا بازوی مادر قرار بگيرد.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پشت شيرخوار توسط ساعد دست فوقانی مادر ويا بالش  و یا ساعد همان دست (همراه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نگهداشتن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پستان با دست فوقانی)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fa-IR" sz="2800" dirty="0" smtClean="0">
              <a:solidFill>
                <a:prstClr val="black"/>
              </a:solidFill>
              <a:latin typeface="Times New Roman"/>
              <a:ea typeface="Times New Roman"/>
              <a:cs typeface="B Nazanin" panose="00000400000000000000" pitchFamily="2" charset="-78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27856" y="548680"/>
            <a:ext cx="4153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en-US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Side Lying </a:t>
            </a:r>
          </a:p>
          <a:p>
            <a:pPr algn="ctr" rtl="1" fontAlgn="auto">
              <a:spcAft>
                <a:spcPts val="0"/>
              </a:spcAft>
            </a:pPr>
            <a:r>
              <a:rPr lang="fa-IR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خوابیده به پهلو </a:t>
            </a:r>
            <a:endParaRPr lang="en-US" sz="3600" b="1" dirty="0">
              <a:solidFill>
                <a:srgbClr val="F79646">
                  <a:lumMod val="50000"/>
                </a:srgbClr>
              </a:solidFill>
              <a:latin typeface="Calibri"/>
              <a:cs typeface="2  Kamra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16899" r="12705" b="26291"/>
          <a:stretch/>
        </p:blipFill>
        <p:spPr bwMode="auto">
          <a:xfrm flipH="1">
            <a:off x="518062" y="1988840"/>
            <a:ext cx="3195794" cy="1624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"/>
          <a:stretch/>
        </p:blipFill>
        <p:spPr>
          <a:xfrm>
            <a:off x="518062" y="4077072"/>
            <a:ext cx="3167540" cy="1728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13231" r="11267" b="-2800"/>
          <a:stretch/>
        </p:blipFill>
        <p:spPr>
          <a:xfrm>
            <a:off x="518062" y="4032501"/>
            <a:ext cx="3195794" cy="1854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8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307610" y="402322"/>
            <a:ext cx="4540115" cy="6379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به پشت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خوابيده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، سر و شانه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هایش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 کمی بالاتر از شکمش بر بالش تکيه مي دهد.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بدن شيرخوار شکم به شکم روی مادر است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بطوريکه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صورت وی روی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پیشانی شيرخوار می تواند توسط قائده کف دست مادر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نگهداشه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شود که سر شیرخوار به جلو نیفتد.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با دستش  پشت و یا زیر با سن شیرخوار را حمایت کند. </a:t>
            </a:r>
            <a:endParaRPr lang="en-US" sz="2800" dirty="0" smtClean="0">
              <a:solidFill>
                <a:prstClr val="black"/>
              </a:solidFill>
              <a:latin typeface="Times New Roman"/>
              <a:ea typeface="Times New Roman"/>
              <a:cs typeface="B Nazanin" panose="00000400000000000000" pitchFamily="2" charset="-78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52574" y="596799"/>
            <a:ext cx="4153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fa-IR" sz="32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خوابیده </a:t>
            </a:r>
            <a:r>
              <a:rPr lang="fa-IR" sz="32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به پشت</a:t>
            </a:r>
          </a:p>
          <a:p>
            <a:pPr algn="ctr" rtl="1" fontAlgn="auto">
              <a:spcAft>
                <a:spcPts val="0"/>
              </a:spcAft>
            </a:pP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Australian or posture feeding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4" y="2315134"/>
            <a:ext cx="3960411" cy="2227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208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1-چرا </a:t>
            </a:r>
            <a:r>
              <a:rPr lang="fa-IR" sz="3600" b="1" dirty="0" err="1">
                <a:cs typeface="B Nazanin" panose="00000400000000000000" pitchFamily="2" charset="-78"/>
              </a:rPr>
              <a:t>وضعيت</a:t>
            </a:r>
            <a:r>
              <a:rPr lang="fa-IR" sz="3600" b="1" dirty="0">
                <a:cs typeface="B Nazanin" panose="00000400000000000000" pitchFamily="2" charset="-78"/>
              </a:rPr>
              <a:t> </a:t>
            </a:r>
            <a:r>
              <a:rPr lang="fa-IR" sz="3600" b="1" dirty="0" err="1">
                <a:cs typeface="B Nazanin" panose="00000400000000000000" pitchFamily="2" charset="-78"/>
              </a:rPr>
              <a:t>صحيح</a:t>
            </a:r>
            <a:r>
              <a:rPr lang="fa-IR" sz="3600" b="1" dirty="0">
                <a:cs typeface="B Nazanin" panose="00000400000000000000" pitchFamily="2" charset="-78"/>
              </a:rPr>
              <a:t> بغل </a:t>
            </a:r>
            <a:r>
              <a:rPr lang="fa-IR" sz="3600" b="1" dirty="0" err="1">
                <a:cs typeface="B Nazanin" panose="00000400000000000000" pitchFamily="2" charset="-78"/>
              </a:rPr>
              <a:t>كردن</a:t>
            </a:r>
            <a:r>
              <a:rPr lang="fa-IR" sz="3600" b="1" dirty="0">
                <a:cs typeface="B Nazanin" panose="00000400000000000000" pitchFamily="2" charset="-78"/>
              </a:rPr>
              <a:t> و پستان گرفتن شيرخوار </a:t>
            </a:r>
            <a:r>
              <a:rPr lang="fa-IR" sz="3600" b="1" dirty="0" err="1">
                <a:cs typeface="B Nazanin" panose="00000400000000000000" pitchFamily="2" charset="-78"/>
              </a:rPr>
              <a:t>اهميت</a:t>
            </a:r>
            <a:r>
              <a:rPr lang="fa-IR" sz="3600" b="1" dirty="0">
                <a:cs typeface="B Nazanin" panose="00000400000000000000" pitchFamily="2" charset="-78"/>
              </a:rPr>
              <a:t> دارد؟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470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2" y="1723147"/>
            <a:ext cx="2534273" cy="4505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139952" y="332656"/>
            <a:ext cx="4670149" cy="5299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نشسته، شيرخوار نیز روبه </a:t>
            </a:r>
            <a:r>
              <a:rPr lang="fa-IR" sz="32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رو 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و روی </a:t>
            </a:r>
            <a:r>
              <a:rPr lang="fa-IR" sz="32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ران  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نشسته و صورتش رو به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باسن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شیرخوار روی ران مادر و پاهای شیرخوار می تواند در یکطرف و یا دو طرف ران مادر قرار بگیرد.</a:t>
            </a:r>
            <a:endParaRPr lang="en-US" sz="3200" dirty="0" smtClean="0">
              <a:solidFill>
                <a:prstClr val="black"/>
              </a:solidFill>
              <a:latin typeface="Times New Roman"/>
              <a:ea typeface="Times New Roman"/>
              <a:cs typeface="B Nazanin" panose="00000400000000000000" pitchFamily="2" charset="-78"/>
            </a:endParaRP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با یک دستش پشت شیرخوار و با دست دیگرش پستان خود را حمایت کند.</a:t>
            </a: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261842" y="332656"/>
            <a:ext cx="4153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fa-IR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نشسته</a:t>
            </a:r>
          </a:p>
          <a:p>
            <a:pPr algn="ctr" rtl="1" fontAlgn="auto">
              <a:spcAft>
                <a:spcPts val="0"/>
              </a:spcAft>
            </a:pPr>
            <a:r>
              <a:rPr lang="fa-IR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   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Upright posture </a:t>
            </a:r>
          </a:p>
          <a:p>
            <a:pPr algn="ctr" rtl="1" fontAlgn="auto">
              <a:spcAft>
                <a:spcPts val="0"/>
              </a:spcAft>
            </a:pP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(straddle, side sitting)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679823"/>
            <a:ext cx="2558643" cy="4548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4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165370"/>
              </p:ext>
            </p:extLst>
          </p:nvPr>
        </p:nvGraphicFramePr>
        <p:xfrm>
          <a:off x="467543" y="1628800"/>
          <a:ext cx="8174771" cy="41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7"/>
                <a:gridCol w="4176464"/>
                <a:gridCol w="1694050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dirty="0" smtClean="0">
                          <a:cs typeface="B Nazanin" panose="00000400000000000000" pitchFamily="2" charset="-78"/>
                        </a:rPr>
                        <a:t>بیولوژیک</a:t>
                      </a:r>
                      <a:endParaRPr lang="en-US" sz="32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109664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تشویق شیرخوار به طبیعی شیرخوردن غریزی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در مادری که در </a:t>
                      </a:r>
                      <a:r>
                        <a:rPr lang="en-US" sz="2800" dirty="0" err="1" smtClean="0">
                          <a:cs typeface="B Nazanin" panose="00000400000000000000" pitchFamily="2" charset="-78"/>
                        </a:rPr>
                        <a:t>Latch_on</a:t>
                      </a:r>
                      <a:r>
                        <a:rPr lang="en-US" sz="2800" dirty="0" smtClean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اشکال دارد بخوبی موثر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تمامی بدن شیرخوار بدون به مادر چسبیده و نیاز به حمایت وزن وی نیست 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مادر نگران افتادن شیرخوار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است 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اصلی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8" r="40155" b="5482"/>
          <a:stretch/>
        </p:blipFill>
        <p:spPr bwMode="auto">
          <a:xfrm>
            <a:off x="580337" y="3212976"/>
            <a:ext cx="2047447" cy="2033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64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896940"/>
              </p:ext>
            </p:extLst>
          </p:nvPr>
        </p:nvGraphicFramePr>
        <p:xfrm>
          <a:off x="467543" y="1628800"/>
          <a:ext cx="8174771" cy="483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7"/>
                <a:gridCol w="2376264"/>
                <a:gridCol w="3494250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dirty="0" smtClean="0">
                          <a:cs typeface="B Nazanin" panose="00000400000000000000" pitchFamily="2" charset="-78"/>
                        </a:rPr>
                        <a:t>گهواره ای</a:t>
                      </a:r>
                      <a:endParaRPr lang="en-US" sz="32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384376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اغلب استفاده میشود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مناسب در  تغذیه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طولانی و زمانی که  شیرخوار رشد  میکند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سر شیرخوار تکان می خورد و جابجا می شود</a:t>
                      </a:r>
                      <a:endParaRPr lang="en-US" sz="2400" baseline="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کنترول سر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شیرخوار خوب نیست</a:t>
                      </a:r>
                      <a:endParaRPr lang="en-US" sz="2400" baseline="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امکان فشار و راندن پستان </a:t>
                      </a:r>
                      <a:r>
                        <a:rPr lang="fa-IR" sz="2400" baseline="0" dirty="0" err="1" smtClean="0">
                          <a:cs typeface="B Nazanin" panose="00000400000000000000" pitchFamily="2" charset="-78"/>
                        </a:rPr>
                        <a:t>بطرف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پائین و اختلال در </a:t>
                      </a:r>
                      <a:r>
                        <a:rPr lang="en-US" sz="2400" baseline="0" dirty="0" err="1" smtClean="0">
                          <a:cs typeface="B Nazanin" panose="00000400000000000000" pitchFamily="2" charset="-78"/>
                        </a:rPr>
                        <a:t>Latch_on</a:t>
                      </a:r>
                      <a:r>
                        <a:rPr lang="en-US" sz="2400" baseline="0" dirty="0" smtClean="0">
                          <a:cs typeface="B Nazanin" panose="00000400000000000000" pitchFamily="2" charset="-78"/>
                        </a:rPr>
                        <a:t>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امکان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بیشتردر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مکیدن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فقط نوک پستان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توصیه به </a:t>
                      </a:r>
                      <a:r>
                        <a:rPr lang="fa-IR" sz="2400" baseline="0" dirty="0" err="1" smtClean="0">
                          <a:cs typeface="B Nazanin" panose="00000400000000000000" pitchFamily="2" charset="-78"/>
                        </a:rPr>
                        <a:t>سوئیچ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کردن از روش گهواره ی متقابل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اصلی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52</a:t>
            </a:fld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6914"/>
          <a:stretch/>
        </p:blipFill>
        <p:spPr bwMode="auto">
          <a:xfrm>
            <a:off x="522374" y="3045547"/>
            <a:ext cx="2176137" cy="1895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89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192401"/>
              </p:ext>
            </p:extLst>
          </p:nvPr>
        </p:nvGraphicFramePr>
        <p:xfrm>
          <a:off x="313185" y="1556792"/>
          <a:ext cx="8579295" cy="4153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669"/>
                <a:gridCol w="3995362"/>
                <a:gridCol w="2376264"/>
              </a:tblGrid>
              <a:tr h="648072">
                <a:tc>
                  <a:txBody>
                    <a:bodyPr/>
                    <a:lstStyle/>
                    <a:p>
                      <a:pPr algn="ctr" rtl="0"/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گهواره ای متقابل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 احتیاط/ معایب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279102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ایده آل برای اوائل شیردهی و آموزش شیردهی (چفت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شدن </a:t>
                      </a:r>
                      <a:r>
                        <a:rPr lang="fa-IR" sz="2800" baseline="0" dirty="0" err="1" smtClean="0">
                          <a:cs typeface="B Nazanin" panose="00000400000000000000" pitchFamily="2" charset="-78"/>
                        </a:rPr>
                        <a:t>غیرقرینه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)</a:t>
                      </a:r>
                      <a:endParaRPr lang="fa-IR" sz="28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کنترول </a:t>
                      </a:r>
                      <a:r>
                        <a:rPr lang="fa-IR" sz="2800" dirty="0" err="1" smtClean="0">
                          <a:cs typeface="B Nazanin" panose="00000400000000000000" pitchFamily="2" charset="-78"/>
                        </a:rPr>
                        <a:t>سرشیرخوار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خوب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آوردن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سر شیرخوار به طرف پستان به منظور گرفتن آن </a:t>
                      </a:r>
                      <a:r>
                        <a:rPr lang="en-US" sz="2800" baseline="0" dirty="0" smtClean="0">
                          <a:cs typeface="B Nazanin" panose="00000400000000000000" pitchFamily="2" charset="-78"/>
                        </a:rPr>
                        <a:t>(Latch-on)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آسان و خوب است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مادران کمتر با این روش آشنا هستند</a:t>
                      </a:r>
                      <a:endParaRPr lang="en-US" sz="28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اطمینان از سینه به سینه قرارگرفتن شیرخوار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02937" y="260648"/>
            <a:ext cx="8229600" cy="1123200"/>
            <a:chOff x="54830" y="-288032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54830" y="-288032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-178372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53</a:t>
            </a:fld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r="7448"/>
          <a:stretch/>
        </p:blipFill>
        <p:spPr bwMode="auto">
          <a:xfrm>
            <a:off x="470580" y="3248693"/>
            <a:ext cx="2013188" cy="1764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9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2826788"/>
              </p:ext>
            </p:extLst>
          </p:nvPr>
        </p:nvGraphicFramePr>
        <p:xfrm>
          <a:off x="416024" y="1556793"/>
          <a:ext cx="8404448" cy="457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720"/>
                <a:gridCol w="4248472"/>
                <a:gridCol w="2304256"/>
              </a:tblGrid>
              <a:tr h="6480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dirty="0" smtClean="0">
                          <a:cs typeface="B Nazanin" panose="00000400000000000000" pitchFamily="2" charset="-78"/>
                        </a:rPr>
                        <a:t>زیر بغلی</a:t>
                      </a:r>
                      <a:endParaRPr lang="en-US" sz="32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268931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کنترول سر شیرخوار خوب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آوردن سر شیرخوار به طرف پستان آسان و خوب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ارجح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در مادران با مشکل در </a:t>
                      </a:r>
                      <a:r>
                        <a:rPr lang="en-US" sz="2800" baseline="0" dirty="0" smtClean="0">
                          <a:cs typeface="B Nazanin" panose="00000400000000000000" pitchFamily="2" charset="-78"/>
                        </a:rPr>
                        <a:t>(Latch-on)</a:t>
                      </a:r>
                      <a:endParaRPr lang="fa-IR" sz="28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بهترین روش برای دیده شدن هاله، نیپل و دهان شیرخوار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کمک کننده در جراحی، سزارین و پستان بزرگ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در صورت تماس پای شیرخوار به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پشتی مادر سرش را به عقب می کشد و ایجاد واکنش قدم زدن می کند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54</a:t>
            </a:fld>
            <a:endParaRPr lang="fa-I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r="22460"/>
          <a:stretch/>
        </p:blipFill>
        <p:spPr bwMode="auto">
          <a:xfrm>
            <a:off x="522374" y="2924944"/>
            <a:ext cx="1709167" cy="1780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078044"/>
              </p:ext>
            </p:extLst>
          </p:nvPr>
        </p:nvGraphicFramePr>
        <p:xfrm>
          <a:off x="416024" y="1556792"/>
          <a:ext cx="8226291" cy="4409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784"/>
                <a:gridCol w="1800200"/>
                <a:gridCol w="3998307"/>
              </a:tblGrid>
              <a:tr h="6604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B Nazanin" panose="00000400000000000000" pitchFamily="2" charset="-78"/>
                        </a:rPr>
                        <a:t>خوابیده</a:t>
                      </a:r>
                      <a:r>
                        <a:rPr lang="fa-IR" sz="2800" b="1" baseline="0" dirty="0" smtClean="0">
                          <a:cs typeface="B Nazanin" panose="00000400000000000000" pitchFamily="2" charset="-78"/>
                        </a:rPr>
                        <a:t> به پهلو</a:t>
                      </a:r>
                      <a:endParaRPr lang="en-US" sz="28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447608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کمترین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خستگی مادر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وضعیت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خوب پس از جراحی  ، سزارین </a:t>
                      </a:r>
                      <a:endParaRPr lang="fa-IR" sz="2800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خطر خفگی شیرخوار بعلت نیاز به مصرف بالش زیاد و یا مادر خواب آلودگی مادر صورت مصرف دارو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اشکال</a:t>
                      </a:r>
                      <a:r>
                        <a:rPr lang="en-US" sz="2400" dirty="0" smtClean="0">
                          <a:cs typeface="B Nazanin" panose="00000400000000000000" pitchFamily="2" charset="-78"/>
                        </a:rPr>
                        <a:t>(Latch-on) 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در زاویه 90 درجه مادر با تخت </a:t>
                      </a:r>
                      <a:endParaRPr lang="en-US" sz="24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دیدن چگونگی چفت شدن دهان شیرخوار</a:t>
                      </a:r>
                      <a:r>
                        <a:rPr lang="en-US" sz="2400" dirty="0" smtClean="0">
                          <a:cs typeface="B Nazanin" panose="00000400000000000000" pitchFamily="2" charset="-78"/>
                        </a:rPr>
                        <a:t>(Latch-on)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به پستان مشکل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مشکل دید مادر برای کمک به 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چفت شدن دهان شیرخوار به پستان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55</a:t>
            </a:fld>
            <a:endParaRPr lang="fa-I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59"/>
            <a:ext cx="2186339" cy="18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11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625895"/>
              </p:ext>
            </p:extLst>
          </p:nvPr>
        </p:nvGraphicFramePr>
        <p:xfrm>
          <a:off x="416024" y="1556792"/>
          <a:ext cx="8332440" cy="4108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800"/>
                <a:gridCol w="2592288"/>
                <a:gridCol w="3168352"/>
              </a:tblGrid>
              <a:tr h="6604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B Nazanin" panose="00000400000000000000" pitchFamily="2" charset="-78"/>
                        </a:rPr>
                        <a:t>خوابیده به پشت</a:t>
                      </a:r>
                      <a:endParaRPr lang="en-US" sz="28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447608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وضعیت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خوب پس از جراحی  ، سزارین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مفید در جریان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شیرزیاد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،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گازگرفتن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یا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بعقب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کشیدن یا افتادن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زبان،ترکومالاسی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و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لارنگو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مالاسی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.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endParaRPr lang="fa-IR" sz="2400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نیاز به نگاهداشتن  پیشانی </a:t>
                      </a:r>
                      <a:r>
                        <a:rPr lang="fa-IR" sz="2800" dirty="0" err="1" smtClean="0">
                          <a:cs typeface="B Nazanin" panose="00000400000000000000" pitchFamily="2" charset="-78"/>
                        </a:rPr>
                        <a:t>شیرخواربا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کف دست مادر به منظور جلو </a:t>
                      </a:r>
                      <a:r>
                        <a:rPr lang="fa-IR" sz="2800" dirty="0" err="1" smtClean="0">
                          <a:cs typeface="B Nazanin" panose="00000400000000000000" pitchFamily="2" charset="-78"/>
                        </a:rPr>
                        <a:t>نیوفتادن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سر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نیاز به کنترول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از تخلیه کامل پستان 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74" y="2276872"/>
            <a:ext cx="2314583" cy="151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8" y="3889697"/>
            <a:ext cx="2229932" cy="1483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0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9-اگر </a:t>
            </a:r>
            <a:r>
              <a:rPr lang="fa-IR" sz="3600" b="1" dirty="0">
                <a:cs typeface="B Nazanin" panose="00000400000000000000" pitchFamily="2" charset="-78"/>
              </a:rPr>
              <a:t>شيرخوار پستان را درست نگرفته باشد، چه </a:t>
            </a:r>
            <a:r>
              <a:rPr lang="fa-IR" sz="3600" b="1" dirty="0" err="1">
                <a:cs typeface="B Nazanin" panose="00000400000000000000" pitchFamily="2" charset="-78"/>
              </a:rPr>
              <a:t>بايد</a:t>
            </a:r>
            <a:r>
              <a:rPr lang="fa-IR" sz="3600" b="1" dirty="0">
                <a:cs typeface="B Nazanin" panose="00000400000000000000" pitchFamily="2" charset="-78"/>
              </a:rPr>
              <a:t> </a:t>
            </a:r>
            <a:r>
              <a:rPr lang="fa-IR" sz="3600" b="1" dirty="0" err="1">
                <a:cs typeface="B Nazanin" panose="00000400000000000000" pitchFamily="2" charset="-78"/>
              </a:rPr>
              <a:t>كرد</a:t>
            </a:r>
            <a:r>
              <a:rPr lang="fa-IR" sz="3600" b="1" dirty="0">
                <a:cs typeface="B Nazanin" panose="00000400000000000000" pitchFamily="2" charset="-78"/>
              </a:rPr>
              <a:t>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48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6192688"/>
          </a:xfrm>
        </p:spPr>
        <p:txBody>
          <a:bodyPr/>
          <a:lstStyle/>
          <a:p>
            <a:r>
              <a:rPr lang="fa-IR" sz="3200" b="1" dirty="0" smtClean="0">
                <a:cs typeface="B Nazanin" panose="00000400000000000000" pitchFamily="2" charset="-78"/>
              </a:rPr>
              <a:t>در </a:t>
            </a:r>
            <a:r>
              <a:rPr lang="fa-IR" sz="3200" b="1" dirty="0">
                <a:cs typeface="B Nazanin" panose="00000400000000000000" pitchFamily="2" charset="-78"/>
              </a:rPr>
              <a:t>صورت چسبیدن بینی به </a:t>
            </a:r>
            <a:r>
              <a:rPr lang="fa-IR" sz="3200" b="1" dirty="0" smtClean="0">
                <a:cs typeface="B Nazanin" panose="00000400000000000000" pitchFamily="2" charset="-78"/>
              </a:rPr>
              <a:t>پستان: تغییر </a:t>
            </a:r>
            <a:r>
              <a:rPr lang="fa-IR" sz="3200" b="1" dirty="0">
                <a:cs typeface="B Nazanin" panose="00000400000000000000" pitchFamily="2" charset="-78"/>
              </a:rPr>
              <a:t>وضعیت بدن شیرخوار </a:t>
            </a: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فشار آرام آرنج مادر به </a:t>
            </a:r>
            <a:r>
              <a:rPr lang="fa-IR" sz="2800" dirty="0" err="1">
                <a:cs typeface="B Nazanin" panose="00000400000000000000" pitchFamily="2" charset="-78"/>
              </a:rPr>
              <a:t>باسن</a:t>
            </a:r>
            <a:r>
              <a:rPr lang="fa-IR" sz="2800" dirty="0">
                <a:cs typeface="B Nazanin" panose="00000400000000000000" pitchFamily="2" charset="-78"/>
              </a:rPr>
              <a:t> شیرخوار و راندن مختصر وی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داخل </a:t>
            </a:r>
            <a:r>
              <a:rPr lang="fa-IR" sz="2800" dirty="0" err="1">
                <a:cs typeface="B Nazanin" panose="00000400000000000000" pitchFamily="2" charset="-78"/>
              </a:rPr>
              <a:t>وبالا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مختصر بالا تر کشیدن پستان</a:t>
            </a: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حلقه </a:t>
            </a:r>
            <a:r>
              <a:rPr lang="fa-IR" sz="2800" dirty="0">
                <a:cs typeface="B Nazanin" panose="00000400000000000000" pitchFamily="2" charset="-78"/>
              </a:rPr>
              <a:t>زدن پاهای شیرخوار به دور کمر مادر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در صورت نادرست گرفتن پستان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جدا نمودن شیرخوار </a:t>
            </a:r>
            <a:r>
              <a:rPr lang="fa-IR" sz="3200" dirty="0" err="1" smtClean="0">
                <a:cs typeface="B Nazanin" panose="00000400000000000000" pitchFamily="2" charset="-78"/>
              </a:rPr>
              <a:t>ازپستان</a:t>
            </a:r>
            <a:r>
              <a:rPr lang="fa-IR" sz="3200" dirty="0" smtClean="0">
                <a:cs typeface="B Nazanin" panose="00000400000000000000" pitchFamily="2" charset="-78"/>
              </a:rPr>
              <a:t> با خنثی کردن فشار </a:t>
            </a:r>
            <a:r>
              <a:rPr lang="fa-IR" sz="3200" dirty="0">
                <a:cs typeface="B Nazanin" panose="00000400000000000000" pitchFamily="2" charset="-78"/>
              </a:rPr>
              <a:t>مکیدن </a:t>
            </a:r>
            <a:r>
              <a:rPr lang="fa-IR" sz="3200" dirty="0" smtClean="0">
                <a:cs typeface="B Nazanin" panose="00000400000000000000" pitchFamily="2" charset="-78"/>
              </a:rPr>
              <a:t>شیرخوار بمنظور پیشگیری از آسیب </a:t>
            </a:r>
            <a:r>
              <a:rPr lang="fa-IR" sz="3200" dirty="0">
                <a:cs typeface="B Nazanin" panose="00000400000000000000" pitchFamily="2" charset="-78"/>
              </a:rPr>
              <a:t>به بافت پستان </a:t>
            </a:r>
            <a:endParaRPr lang="fa-IR" sz="32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وارد نمودن </a:t>
            </a:r>
            <a:r>
              <a:rPr lang="fa-IR" sz="2800" dirty="0">
                <a:cs typeface="B Nazanin" panose="00000400000000000000" pitchFamily="2" charset="-78"/>
              </a:rPr>
              <a:t>یک انگشت تمیز </a:t>
            </a:r>
            <a:r>
              <a:rPr lang="fa-IR" sz="2800" dirty="0" err="1" smtClean="0">
                <a:cs typeface="B Nazanin" panose="00000400000000000000" pitchFamily="2" charset="-78"/>
              </a:rPr>
              <a:t>ازگوشه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دهان </a:t>
            </a:r>
            <a:r>
              <a:rPr lang="fa-IR" sz="2800" dirty="0" smtClean="0">
                <a:cs typeface="B Nazanin" panose="00000400000000000000" pitchFamily="2" charset="-78"/>
              </a:rPr>
              <a:t>شیرخوار</a:t>
            </a: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فشار  به روی </a:t>
            </a:r>
            <a:r>
              <a:rPr lang="fa-IR" sz="2800" dirty="0">
                <a:cs typeface="B Nazanin" panose="00000400000000000000" pitchFamily="2" charset="-78"/>
              </a:rPr>
              <a:t>قسمتی از </a:t>
            </a:r>
            <a:r>
              <a:rPr lang="fa-IR" sz="2800" dirty="0" smtClean="0">
                <a:cs typeface="B Nazanin" panose="00000400000000000000" pitchFamily="2" charset="-78"/>
              </a:rPr>
              <a:t>پستان در نزدیکی </a:t>
            </a:r>
            <a:r>
              <a:rPr lang="fa-IR" sz="2800" dirty="0">
                <a:cs typeface="B Nazanin" panose="00000400000000000000" pitchFamily="2" charset="-78"/>
              </a:rPr>
              <a:t>دهان شیرخوار 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کشیدن چانه </a:t>
            </a:r>
            <a:r>
              <a:rPr lang="fa-IR" sz="2800" dirty="0">
                <a:cs typeface="B Nazanin" panose="00000400000000000000" pitchFamily="2" charset="-78"/>
              </a:rPr>
              <a:t>شیرخوار </a:t>
            </a:r>
            <a:r>
              <a:rPr lang="fa-IR" sz="2800" dirty="0" smtClean="0">
                <a:cs typeface="B Nazanin" panose="00000400000000000000" pitchFamily="2" charset="-78"/>
              </a:rPr>
              <a:t>به پایین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8155632" cy="4536504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شیردهی نباید دردناک باشد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شیردهی مناسب به پستان و نوک آن صدمه </a:t>
            </a:r>
            <a:r>
              <a:rPr lang="fa-IR" sz="3200" dirty="0" err="1" smtClean="0">
                <a:cs typeface="B Nazanin" panose="00000400000000000000" pitchFamily="2" charset="-78"/>
              </a:rPr>
              <a:t>نمی</a:t>
            </a:r>
            <a:r>
              <a:rPr lang="fa-IR" sz="3200" dirty="0" smtClean="0">
                <a:cs typeface="B Nazanin" panose="00000400000000000000" pitchFamily="2" charset="-78"/>
              </a:rPr>
              <a:t> زند</a:t>
            </a:r>
            <a:endParaRPr lang="en-US" sz="3200" dirty="0" smtClean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بغل گرفتن صحیح </a:t>
            </a:r>
            <a:r>
              <a:rPr lang="fa-IR" sz="3200" dirty="0">
                <a:cs typeface="B Nazanin" panose="00000400000000000000" pitchFamily="2" charset="-78"/>
              </a:rPr>
              <a:t>شیرخوار </a:t>
            </a:r>
            <a:r>
              <a:rPr lang="fa-IR" sz="3200" dirty="0" smtClean="0">
                <a:cs typeface="B Nazanin" panose="00000400000000000000" pitchFamily="2" charset="-78"/>
              </a:rPr>
              <a:t>و چفت </a:t>
            </a:r>
            <a:r>
              <a:rPr lang="fa-IR" sz="3200" dirty="0">
                <a:cs typeface="B Nazanin" panose="00000400000000000000" pitchFamily="2" charset="-78"/>
              </a:rPr>
              <a:t>شدن خوب دهان </a:t>
            </a:r>
            <a:r>
              <a:rPr lang="fa-IR" sz="3200" dirty="0" smtClean="0">
                <a:cs typeface="B Nazanin" panose="00000400000000000000" pitchFamily="2" charset="-78"/>
              </a:rPr>
              <a:t>او به پستان، کلید موفقیت </a:t>
            </a:r>
            <a:r>
              <a:rPr lang="fa-IR" sz="3200" dirty="0" err="1" smtClean="0">
                <a:cs typeface="B Nazanin" panose="00000400000000000000" pitchFamily="2" charset="-78"/>
              </a:rPr>
              <a:t>در</a:t>
            </a:r>
            <a:r>
              <a:rPr lang="fa-IR" sz="3200" b="1" dirty="0" err="1" smtClean="0">
                <a:cs typeface="B Nazanin" panose="00000400000000000000" pitchFamily="2" charset="-78"/>
              </a:rPr>
              <a:t>مکیدن</a:t>
            </a:r>
            <a:r>
              <a:rPr lang="fa-IR" sz="3200" b="1" dirty="0" smtClean="0">
                <a:cs typeface="B Nazanin" panose="00000400000000000000" pitchFamily="2" charset="-78"/>
              </a:rPr>
              <a:t> </a:t>
            </a:r>
            <a:r>
              <a:rPr lang="fa-IR" sz="3200" b="1" dirty="0">
                <a:cs typeface="B Nazanin" panose="00000400000000000000" pitchFamily="2" charset="-78"/>
              </a:rPr>
              <a:t>موثر </a:t>
            </a:r>
            <a:r>
              <a:rPr lang="fa-IR" sz="3200" b="1" dirty="0" smtClean="0">
                <a:cs typeface="B Nazanin" panose="00000400000000000000" pitchFamily="2" charset="-78"/>
              </a:rPr>
              <a:t> و </a:t>
            </a:r>
            <a:r>
              <a:rPr lang="fa-IR" sz="3200" dirty="0" smtClean="0">
                <a:cs typeface="B Nazanin" panose="00000400000000000000" pitchFamily="2" charset="-78"/>
              </a:rPr>
              <a:t>تغذیه با شیرمادر است چون سبب:</a:t>
            </a: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انتقال شیر </a:t>
            </a:r>
            <a:r>
              <a:rPr lang="fa-IR" sz="2800" dirty="0" smtClean="0">
                <a:cs typeface="B Nazanin" panose="00000400000000000000" pitchFamily="2" charset="-78"/>
              </a:rPr>
              <a:t>بیشتر </a:t>
            </a:r>
            <a:r>
              <a:rPr lang="fa-IR" sz="2800" dirty="0" err="1" smtClean="0">
                <a:cs typeface="B Nazanin" panose="00000400000000000000" pitchFamily="2" charset="-78"/>
              </a:rPr>
              <a:t>ازپستان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به دهان </a:t>
            </a:r>
            <a:r>
              <a:rPr lang="fa-IR" sz="2800" dirty="0" smtClean="0">
                <a:cs typeface="B Nazanin" panose="00000400000000000000" pitchFamily="2" charset="-78"/>
              </a:rPr>
              <a:t>شیرخوار،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تخلیه کامل و تحریک </a:t>
            </a:r>
            <a:r>
              <a:rPr lang="fa-IR" sz="2800" dirty="0">
                <a:cs typeface="B Nazanin" panose="00000400000000000000" pitchFamily="2" charset="-78"/>
              </a:rPr>
              <a:t>بیشتر تولید </a:t>
            </a:r>
            <a:r>
              <a:rPr lang="fa-IR" sz="2800" dirty="0" err="1" smtClean="0">
                <a:cs typeface="B Nazanin" panose="00000400000000000000" pitchFamily="2" charset="-78"/>
              </a:rPr>
              <a:t>شیردرپستان</a:t>
            </a:r>
            <a:r>
              <a:rPr lang="fa-IR" sz="2800" dirty="0" smtClean="0">
                <a:cs typeface="B Nazanin" panose="00000400000000000000" pitchFamily="2" charset="-78"/>
              </a:rPr>
              <a:t>،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پیشگیری از </a:t>
            </a:r>
            <a:r>
              <a:rPr lang="fa-IR" sz="2800" dirty="0" smtClean="0">
                <a:cs typeface="B Nazanin" panose="00000400000000000000" pitchFamily="2" charset="-78"/>
              </a:rPr>
              <a:t>مشکلات پستانی و نوک آن،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رضایت </a:t>
            </a:r>
            <a:r>
              <a:rPr lang="fa-IR" sz="2800" dirty="0">
                <a:cs typeface="B Nazanin" panose="00000400000000000000" pitchFamily="2" charset="-78"/>
              </a:rPr>
              <a:t>و </a:t>
            </a:r>
            <a:r>
              <a:rPr lang="fa-IR" sz="2800" dirty="0" err="1" smtClean="0">
                <a:cs typeface="B Nazanin" panose="00000400000000000000" pitchFamily="2" charset="-78"/>
              </a:rPr>
              <a:t>خوشنودی</a:t>
            </a:r>
            <a:r>
              <a:rPr lang="fa-IR" sz="2800" dirty="0" smtClean="0">
                <a:cs typeface="B Nazanin" panose="00000400000000000000" pitchFamily="2" charset="-78"/>
              </a:rPr>
              <a:t> و رشد مناسب </a:t>
            </a:r>
            <a:r>
              <a:rPr lang="fa-IR" sz="2800" dirty="0" err="1" smtClean="0">
                <a:cs typeface="B Nazanin" panose="00000400000000000000" pitchFamily="2" charset="-78"/>
              </a:rPr>
              <a:t>شیرخوار</a:t>
            </a:r>
            <a:r>
              <a:rPr lang="fa-IR" sz="3200" dirty="0" err="1" smtClean="0">
                <a:cs typeface="B Nazanin" panose="00000400000000000000" pitchFamily="2" charset="-78"/>
              </a:rPr>
              <a:t>می</a:t>
            </a:r>
            <a:r>
              <a:rPr lang="fa-IR" sz="3200" dirty="0" smtClean="0">
                <a:cs typeface="B Nazanin" panose="00000400000000000000" pitchFamily="2" charset="-78"/>
              </a:rPr>
              <a:t> شود</a:t>
            </a:r>
            <a:endParaRPr lang="fa-IR" sz="3200" dirty="0">
              <a:cs typeface="B Nazanin" panose="00000400000000000000" pitchFamily="2" charset="-78"/>
            </a:endParaRPr>
          </a:p>
          <a:p>
            <a:pPr lvl="1"/>
            <a:endParaRPr lang="fa-IR" sz="3600" dirty="0" smtClean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2546201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35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864" y="1711350"/>
            <a:ext cx="8229600" cy="4309938"/>
          </a:xfrm>
        </p:spPr>
        <p:txBody>
          <a:bodyPr/>
          <a:lstStyle/>
          <a:p>
            <a:r>
              <a:rPr lang="fa-IR" sz="3200" b="1" dirty="0" err="1">
                <a:cs typeface="B Nazanin" panose="00000400000000000000" pitchFamily="2" charset="-78"/>
              </a:rPr>
              <a:t>بايد</a:t>
            </a:r>
            <a:r>
              <a:rPr lang="fa-IR" sz="3200" b="1" dirty="0">
                <a:cs typeface="B Nazanin" panose="00000400000000000000" pitchFamily="2" charset="-78"/>
              </a:rPr>
              <a:t> به نحوه در آغوش گرفتن شيرخوار و </a:t>
            </a:r>
            <a:r>
              <a:rPr lang="fa-IR" sz="3200" b="1" dirty="0" smtClean="0">
                <a:cs typeface="B Nazanin" panose="00000400000000000000" pitchFamily="2" charset="-78"/>
              </a:rPr>
              <a:t>گرفتن پستان </a:t>
            </a:r>
            <a:r>
              <a:rPr lang="fa-IR" sz="3200" b="1" dirty="0">
                <a:cs typeface="B Nazanin" panose="00000400000000000000" pitchFamily="2" charset="-78"/>
              </a:rPr>
              <a:t>او </a:t>
            </a:r>
            <a:r>
              <a:rPr lang="fa-IR" sz="3200" b="1" dirty="0" err="1">
                <a:cs typeface="B Nazanin" panose="00000400000000000000" pitchFamily="2" charset="-78"/>
              </a:rPr>
              <a:t>بويژه</a:t>
            </a:r>
            <a:r>
              <a:rPr lang="fa-IR" sz="3200" b="1" dirty="0">
                <a:cs typeface="B Nazanin" panose="00000400000000000000" pitchFamily="2" charset="-78"/>
              </a:rPr>
              <a:t> در </a:t>
            </a:r>
            <a:r>
              <a:rPr lang="fa-IR" sz="3200" b="1" dirty="0" smtClean="0">
                <a:cs typeface="B Nazanin" panose="00000400000000000000" pitchFamily="2" charset="-78"/>
              </a:rPr>
              <a:t>روزها و هفته های </a:t>
            </a:r>
            <a:r>
              <a:rPr lang="fa-IR" sz="3200" b="1" dirty="0">
                <a:cs typeface="B Nazanin" panose="00000400000000000000" pitchFamily="2" charset="-78"/>
              </a:rPr>
              <a:t>اول </a:t>
            </a:r>
            <a:r>
              <a:rPr lang="fa-IR" sz="3200" b="1" dirty="0" err="1">
                <a:cs typeface="B Nazanin" panose="00000400000000000000" pitchFamily="2" charset="-78"/>
              </a:rPr>
              <a:t>شيردهي</a:t>
            </a:r>
            <a:r>
              <a:rPr lang="fa-IR" sz="3200" b="1" dirty="0">
                <a:cs typeface="B Nazanin" panose="00000400000000000000" pitchFamily="2" charset="-78"/>
              </a:rPr>
              <a:t>، توجه </a:t>
            </a:r>
            <a:r>
              <a:rPr lang="fa-IR" sz="3200" b="1" dirty="0" smtClean="0">
                <a:cs typeface="B Nazanin" panose="00000400000000000000" pitchFamily="2" charset="-78"/>
              </a:rPr>
              <a:t>خاص داشت</a:t>
            </a:r>
            <a:r>
              <a:rPr lang="fa-IR" sz="3600" b="1" dirty="0" smtClean="0">
                <a:cs typeface="B Nazanin" panose="00000400000000000000" pitchFamily="2" charset="-78"/>
              </a:rPr>
              <a:t>، زیرا 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a-IR" sz="3000" dirty="0" smtClean="0">
                <a:cs typeface="B Nazanin" panose="00000400000000000000" pitchFamily="2" charset="-78"/>
              </a:rPr>
              <a:t>نحوه در آغوش گرفتن و بخصوص پستان گرفتن </a:t>
            </a:r>
            <a:r>
              <a:rPr lang="fa-IR" sz="3000" dirty="0" err="1" smtClean="0">
                <a:cs typeface="B Nazanin" panose="00000400000000000000" pitchFamily="2" charset="-78"/>
              </a:rPr>
              <a:t>شيرخوار</a:t>
            </a:r>
            <a:r>
              <a:rPr lang="fa-IR" sz="3000" dirty="0" smtClean="0">
                <a:cs typeface="B Nazanin" panose="00000400000000000000" pitchFamily="2" charset="-78"/>
              </a:rPr>
              <a:t>، </a:t>
            </a:r>
            <a:r>
              <a:rPr lang="fa-IR" sz="3000" b="1" u="sng" dirty="0" smtClean="0">
                <a:cs typeface="B Nazanin" panose="00000400000000000000" pitchFamily="2" charset="-78"/>
              </a:rPr>
              <a:t>پایه و اصل موفقیت در تغذیه با شیرمادر </a:t>
            </a:r>
            <a:r>
              <a:rPr lang="fa-IR" sz="3000" dirty="0" smtClean="0">
                <a:cs typeface="B Nazanin" panose="00000400000000000000" pitchFamily="2" charset="-78"/>
              </a:rPr>
              <a:t>است.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اگر مادر نتواند شيرخوار را صحیح درآغوش بگیرد </a:t>
            </a:r>
            <a:r>
              <a:rPr lang="fa-IR" sz="3200" b="1" dirty="0">
                <a:cs typeface="B Nazanin" panose="00000400000000000000" pitchFamily="2" charset="-78"/>
              </a:rPr>
              <a:t>و </a:t>
            </a:r>
            <a:r>
              <a:rPr lang="fa-IR" sz="3200" b="1" dirty="0" smtClean="0">
                <a:cs typeface="B Nazanin" panose="00000400000000000000" pitchFamily="2" charset="-78"/>
              </a:rPr>
              <a:t>شیرخوار بخوبی پستان را بگیرد نتیجه چیست؟</a:t>
            </a:r>
            <a:r>
              <a:rPr lang="fa-IR" sz="3600" dirty="0" smtClean="0">
                <a:cs typeface="B Nazanin" panose="00000400000000000000" pitchFamily="2" charset="-78"/>
              </a:rPr>
              <a:t> </a:t>
            </a:r>
          </a:p>
          <a:p>
            <a:endParaRPr lang="en-US" sz="3600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74370001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908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atlas2\Pictures\1a.jpg">
            <a:hlinkClick r:id="rId2" action="ppaction://program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278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atlas2\Pictures\1b.jpg">
            <a:hlinkClick r:id="rId4" action="ppaction://program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5640" y="44450"/>
            <a:ext cx="465836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atlas2\Pictures\1c.png">
            <a:hlinkClick r:id="rId6" action="ppaction://program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814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 bwMode="auto">
          <a:xfrm>
            <a:off x="3505200" y="2514600"/>
            <a:ext cx="1752600" cy="7703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400" dirty="0" smtClean="0">
                <a:latin typeface="Antique Olive" pitchFamily="34" charset="0"/>
                <a:cs typeface="B Nazanin" panose="00000400000000000000" pitchFamily="2" charset="-78"/>
              </a:rPr>
              <a:t>مورد 1</a:t>
            </a:r>
            <a:endParaRPr kumimoji="0" lang="fa-I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tique Olive" pitchFamily="34" charset="0"/>
              <a:cs typeface="B Nazanin" panose="00000400000000000000" pitchFamily="2" charset="-78"/>
            </a:endParaRPr>
          </a:p>
        </p:txBody>
      </p:sp>
      <p:pic>
        <p:nvPicPr>
          <p:cNvPr id="12" name="Picture 11" descr="C:\Users\atlas2\Pictures\1d.png">
            <a:hlinkClick r:id="rId8" action="ppaction://program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358140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 bwMode="auto">
          <a:xfrm>
            <a:off x="3505200" y="5943600"/>
            <a:ext cx="1752600" cy="7257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tique Olive" pitchFamily="34" charset="0"/>
                <a:cs typeface="B Nazanin" panose="00000400000000000000" pitchFamily="2" charset="-78"/>
              </a:rPr>
              <a:t>مورد 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60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183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program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72"/>
            <a:ext cx="4769461" cy="6886171"/>
          </a:xfrm>
          <a:prstGeom prst="rect">
            <a:avLst/>
          </a:prstGeom>
        </p:spPr>
      </p:pic>
      <p:pic>
        <p:nvPicPr>
          <p:cNvPr id="5" name="Picture 4">
            <a:hlinkClick r:id="rId5" action="ppaction://program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"/>
          <a:stretch/>
        </p:blipFill>
        <p:spPr>
          <a:xfrm>
            <a:off x="4666085" y="-28172"/>
            <a:ext cx="4514427" cy="691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824" y="1556792"/>
            <a:ext cx="8229600" cy="4824536"/>
          </a:xfrm>
        </p:spPr>
        <p:txBody>
          <a:bodyPr/>
          <a:lstStyle/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نوک پستان دردناک، زخم نوک پستان</a:t>
            </a:r>
            <a:endParaRPr lang="en-US" sz="2800" b="1" dirty="0" smtClean="0">
              <a:cs typeface="B Nazanin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انسداد مجاری شیر، احتقان پستان، عفونت پستان 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مکیدن نا موثر پستان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کاهش انتقال شیر از پستان به دهان شیرخوار </a:t>
            </a:r>
          </a:p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گریه و عدم رضایت شیرخوار</a:t>
            </a:r>
            <a:endParaRPr lang="en-US" sz="2800" b="1" dirty="0">
              <a:cs typeface="B Nazanin" panose="00000400000000000000" pitchFamily="2" charset="-78"/>
            </a:endParaRPr>
          </a:p>
          <a:p>
            <a:r>
              <a:rPr lang="fa-IR" sz="2800" b="1" dirty="0">
                <a:cs typeface="B Nazanin" panose="00000400000000000000" pitchFamily="2" charset="-78"/>
              </a:rPr>
              <a:t>طولانی </a:t>
            </a:r>
            <a:r>
              <a:rPr lang="fa-IR" sz="2800" b="1" dirty="0" smtClean="0">
                <a:cs typeface="B Nazanin" panose="00000400000000000000" pitchFamily="2" charset="-78"/>
              </a:rPr>
              <a:t>و </a:t>
            </a:r>
            <a:r>
              <a:rPr lang="fa-IR" sz="2800" b="1" dirty="0">
                <a:cs typeface="B Nazanin" panose="00000400000000000000" pitchFamily="2" charset="-78"/>
              </a:rPr>
              <a:t> </a:t>
            </a:r>
            <a:r>
              <a:rPr lang="fa-IR" sz="2800" b="1" dirty="0" err="1" smtClean="0">
                <a:cs typeface="B Nazanin" panose="00000400000000000000" pitchFamily="2" charset="-78"/>
              </a:rPr>
              <a:t>مکررشیرخوردن</a:t>
            </a:r>
            <a:r>
              <a:rPr lang="fa-IR" sz="2800" b="1" dirty="0" smtClean="0">
                <a:cs typeface="B Nazanin" panose="00000400000000000000" pitchFamily="2" charset="-78"/>
              </a:rPr>
              <a:t> شیرخوار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کندی رشد </a:t>
            </a:r>
            <a:r>
              <a:rPr lang="fa-IR" sz="2800" dirty="0" smtClean="0">
                <a:cs typeface="B Nazanin" panose="00000400000000000000" pitchFamily="2" charset="-78"/>
              </a:rPr>
              <a:t>(عدم </a:t>
            </a:r>
            <a:r>
              <a:rPr lang="fa-IR" sz="2800" dirty="0">
                <a:cs typeface="B Nazanin" panose="00000400000000000000" pitchFamily="2" charset="-78"/>
              </a:rPr>
              <a:t>وزن گیری مناسب </a:t>
            </a:r>
            <a:r>
              <a:rPr lang="fa-IR" sz="2800" dirty="0" smtClean="0">
                <a:cs typeface="B Nazanin" panose="00000400000000000000" pitchFamily="2" charset="-78"/>
              </a:rPr>
              <a:t>شیرخوار) </a:t>
            </a:r>
            <a:endParaRPr lang="en-US" sz="2800" dirty="0">
              <a:cs typeface="B Nazanin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کاهش تولید شیرمادر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کاهش طول مدت شیردهی و</a:t>
            </a:r>
          </a:p>
          <a:p>
            <a:r>
              <a:rPr lang="fa-IR" sz="2800" b="1" dirty="0" err="1" smtClean="0">
                <a:cs typeface="B Nazanin" panose="00000400000000000000" pitchFamily="2" charset="-78"/>
              </a:rPr>
              <a:t>گاها</a:t>
            </a:r>
            <a:r>
              <a:rPr lang="fa-IR" sz="2800" b="1" dirty="0" smtClean="0">
                <a:cs typeface="B Nazanin" panose="00000400000000000000" pitchFamily="2" charset="-78"/>
              </a:rPr>
              <a:t> قطع شیردهی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98737395"/>
              </p:ext>
            </p:extLst>
          </p:nvPr>
        </p:nvGraphicFramePr>
        <p:xfrm>
          <a:off x="422573" y="332656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2-وضعيت </a:t>
            </a:r>
            <a:r>
              <a:rPr lang="fa-IR" sz="3600" b="1" dirty="0" err="1">
                <a:cs typeface="B Nazanin" panose="00000400000000000000" pitchFamily="2" charset="-78"/>
              </a:rPr>
              <a:t>صحيح</a:t>
            </a:r>
            <a:r>
              <a:rPr lang="fa-IR" sz="3600" b="1" dirty="0">
                <a:cs typeface="B Nazanin" panose="00000400000000000000" pitchFamily="2" charset="-78"/>
              </a:rPr>
              <a:t> در آغوش گرفتن شيرخوار و نحوه درست پستان گرفتن او چگونه است؟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680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2"/>
          </a:xfrm>
        </p:spPr>
        <p:txBody>
          <a:bodyPr/>
          <a:lstStyle/>
          <a:p>
            <a:r>
              <a:rPr lang="fa-IR" sz="3200" b="1" dirty="0" smtClean="0">
                <a:cs typeface="B Nazanin" panose="00000400000000000000" pitchFamily="2" charset="-78"/>
              </a:rPr>
              <a:t>در ابتدا </a:t>
            </a:r>
            <a:r>
              <a:rPr lang="fa-IR" sz="3200" dirty="0" smtClean="0">
                <a:cs typeface="B Nazanin" panose="00000400000000000000" pitchFamily="2" charset="-78"/>
              </a:rPr>
              <a:t>نوزاد سالم در طی ساعت اول پس از تولد </a:t>
            </a:r>
            <a:r>
              <a:rPr lang="fa-IR" sz="3200" dirty="0" err="1" smtClean="0">
                <a:cs typeface="B Nazanin" panose="00000400000000000000" pitchFamily="2" charset="-78"/>
              </a:rPr>
              <a:t>درحین</a:t>
            </a:r>
            <a:r>
              <a:rPr lang="fa-IR" sz="3200" dirty="0" smtClean="0">
                <a:cs typeface="B Nazanin" panose="00000400000000000000" pitchFamily="2" charset="-78"/>
              </a:rPr>
              <a:t> تماس پوست به پوست با مادر خودش بدون کمک توانائی </a:t>
            </a:r>
            <a:r>
              <a:rPr lang="fa-IR" sz="3200" b="1" dirty="0" smtClean="0">
                <a:cs typeface="B Nazanin" panose="00000400000000000000" pitchFamily="2" charset="-78"/>
              </a:rPr>
              <a:t>جستجو</a:t>
            </a:r>
            <a:r>
              <a:rPr lang="fa-IR" sz="3200" dirty="0" smtClean="0">
                <a:cs typeface="B Nazanin" panose="00000400000000000000" pitchFamily="2" charset="-78"/>
              </a:rPr>
              <a:t>، </a:t>
            </a:r>
            <a:r>
              <a:rPr lang="fa-IR" sz="3200" b="1" dirty="0" smtClean="0">
                <a:cs typeface="B Nazanin" panose="00000400000000000000" pitchFamily="2" charset="-78"/>
              </a:rPr>
              <a:t>یافتن</a:t>
            </a:r>
            <a:r>
              <a:rPr lang="fa-IR" sz="3200" dirty="0" smtClean="0">
                <a:cs typeface="B Nazanin" panose="00000400000000000000" pitchFamily="2" charset="-78"/>
              </a:rPr>
              <a:t>، </a:t>
            </a:r>
            <a:r>
              <a:rPr lang="fa-IR" sz="3200" b="1" dirty="0" smtClean="0">
                <a:cs typeface="B Nazanin" panose="00000400000000000000" pitchFamily="2" charset="-78"/>
              </a:rPr>
              <a:t>گرفتن و مكيدن </a:t>
            </a:r>
            <a:r>
              <a:rPr lang="fa-IR" sz="3200" dirty="0">
                <a:cs typeface="B Nazanin" panose="00000400000000000000" pitchFamily="2" charset="-78"/>
              </a:rPr>
              <a:t>پستان، </a:t>
            </a:r>
            <a:r>
              <a:rPr lang="fa-IR" sz="3200" dirty="0" smtClean="0">
                <a:cs typeface="B Nazanin" panose="00000400000000000000" pitchFamily="2" charset="-78"/>
              </a:rPr>
              <a:t>و </a:t>
            </a:r>
            <a:r>
              <a:rPr lang="fa-IR" sz="3200" b="1" dirty="0" smtClean="0">
                <a:cs typeface="B Nazanin" panose="00000400000000000000" pitchFamily="2" charset="-78"/>
              </a:rPr>
              <a:t>بلع</a:t>
            </a:r>
            <a:r>
              <a:rPr lang="fa-IR" sz="3200" dirty="0" smtClean="0">
                <a:cs typeface="B Nazanin" panose="00000400000000000000" pitchFamily="2" charset="-78"/>
              </a:rPr>
              <a:t> شیر را دارد </a:t>
            </a:r>
            <a:r>
              <a:rPr lang="fa-IR" sz="2800" dirty="0" smtClean="0">
                <a:cs typeface="B Nazanin" panose="00000400000000000000" pitchFamily="2" charset="-78"/>
              </a:rPr>
              <a:t>(در اولین تغذیه چگونگی وضعیت نوزاد درآغوش مادر مهم نیست)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سپس</a:t>
            </a:r>
            <a:r>
              <a:rPr lang="fa-IR" sz="3200" dirty="0" smtClean="0">
                <a:cs typeface="B Nazanin" panose="00000400000000000000" pitchFamily="2" charset="-78"/>
              </a:rPr>
              <a:t> شیردهی </a:t>
            </a:r>
            <a:r>
              <a:rPr lang="fa-IR" sz="3200" dirty="0">
                <a:cs typeface="B Nazanin" panose="00000400000000000000" pitchFamily="2" charset="-78"/>
              </a:rPr>
              <a:t>نیاز به </a:t>
            </a:r>
            <a:r>
              <a:rPr lang="fa-IR" sz="3200" dirty="0" smtClean="0">
                <a:cs typeface="B Nazanin" panose="00000400000000000000" pitchFamily="2" charset="-78"/>
              </a:rPr>
              <a:t>کمک در </a:t>
            </a:r>
            <a:r>
              <a:rPr lang="fa-IR" sz="3200" b="1" u="sng" dirty="0" smtClean="0">
                <a:cs typeface="B Nazanin" panose="00000400000000000000" pitchFamily="2" charset="-78"/>
              </a:rPr>
              <a:t>آموزش، تمرین </a:t>
            </a:r>
            <a:r>
              <a:rPr lang="fa-IR" sz="3200" b="1" u="sng" dirty="0">
                <a:cs typeface="B Nazanin" panose="00000400000000000000" pitchFamily="2" charset="-78"/>
              </a:rPr>
              <a:t>و کسب تجربه </a:t>
            </a:r>
            <a:r>
              <a:rPr lang="fa-IR" sz="3200" b="1" u="sng" dirty="0" smtClean="0">
                <a:cs typeface="B Nazanin" panose="00000400000000000000" pitchFamily="2" charset="-78"/>
              </a:rPr>
              <a:t>در </a:t>
            </a:r>
            <a:r>
              <a:rPr lang="fa-IR" sz="3200" b="1" u="sng" dirty="0" err="1" smtClean="0">
                <a:cs typeface="B Nazanin" panose="00000400000000000000" pitchFamily="2" charset="-78"/>
              </a:rPr>
              <a:t>مادرو</a:t>
            </a:r>
            <a:r>
              <a:rPr lang="fa-IR" sz="3200" b="1" u="sng" dirty="0" smtClean="0">
                <a:cs typeface="B Nazanin" panose="00000400000000000000" pitchFamily="2" charset="-78"/>
              </a:rPr>
              <a:t> نوزاد  </a:t>
            </a:r>
            <a:r>
              <a:rPr lang="fa-IR" sz="3200" u="sng" dirty="0" smtClean="0">
                <a:cs typeface="B Nazanin" panose="00000400000000000000" pitchFamily="2" charset="-78"/>
              </a:rPr>
              <a:t>برای یک </a:t>
            </a:r>
            <a:r>
              <a:rPr lang="fa-IR" sz="3200" b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وضعیت خوب شیرخوار </a:t>
            </a:r>
            <a:r>
              <a:rPr lang="fa-IR" sz="3200" u="sng" dirty="0" smtClean="0">
                <a:cs typeface="B Nazanin" panose="00000400000000000000" pitchFamily="2" charset="-78"/>
              </a:rPr>
              <a:t>در آغوش مادر و </a:t>
            </a:r>
            <a:r>
              <a:rPr lang="fa-IR" sz="3200" b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مکیدن موثر </a:t>
            </a:r>
            <a:r>
              <a:rPr lang="fa-IR" sz="3200" u="sng" dirty="0" smtClean="0">
                <a:cs typeface="B Nazanin" panose="00000400000000000000" pitchFamily="2" charset="-78"/>
              </a:rPr>
              <a:t>او </a:t>
            </a:r>
            <a:r>
              <a:rPr lang="fa-IR" sz="3200" dirty="0" smtClean="0">
                <a:cs typeface="B Nazanin" panose="00000400000000000000" pitchFamily="2" charset="-78"/>
              </a:rPr>
              <a:t>دارد.</a:t>
            </a:r>
            <a:endParaRPr lang="fa-IR" sz="3200" dirty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این آموزش ها بسیار مهم و ضروری است که باید بجز آموزش های قبل زایمان در </a:t>
            </a:r>
            <a:r>
              <a:rPr lang="fa-IR" sz="2800" b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طی اقامت مادر و نوزاد در زایشگاه بطور عملی و صورت به صورت انجام شود</a:t>
            </a:r>
            <a:endParaRPr lang="en-US" sz="2800" b="1" u="sng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5260465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147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0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6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7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8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9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فرمت اسلايد</Template>
  <TotalTime>9442</TotalTime>
  <Words>3896</Words>
  <Application>Microsoft Office PowerPoint</Application>
  <PresentationFormat>On-screen Show (4:3)</PresentationFormat>
  <Paragraphs>431</Paragraphs>
  <Slides>61</Slides>
  <Notes>38</Notes>
  <HiddenSlides>7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61</vt:i4>
      </vt:variant>
      <vt:variant>
        <vt:lpstr>Custom Shows</vt:lpstr>
      </vt:variant>
      <vt:variant>
        <vt:i4>56</vt:i4>
      </vt:variant>
    </vt:vector>
  </HeadingPairs>
  <TitlesOfParts>
    <vt:vector size="141" baseType="lpstr">
      <vt:lpstr>2  Kamran</vt:lpstr>
      <vt:lpstr>Antique Olive</vt:lpstr>
      <vt:lpstr>Arial</vt:lpstr>
      <vt:lpstr>B Nazanin</vt:lpstr>
      <vt:lpstr>B Yagut</vt:lpstr>
      <vt:lpstr>B Zar</vt:lpstr>
      <vt:lpstr>Calibri</vt:lpstr>
      <vt:lpstr>Lucida Sans Unicode</vt:lpstr>
      <vt:lpstr>Times New Roman</vt:lpstr>
      <vt:lpstr>Verdana</vt:lpstr>
      <vt:lpstr>Vrinda</vt:lpstr>
      <vt:lpstr>Wingdings</vt:lpstr>
      <vt:lpstr>Wingdings 2</vt:lpstr>
      <vt:lpstr>Wingdings 3</vt:lpstr>
      <vt:lpstr>Zar</vt:lpstr>
      <vt:lpstr>فرمت اسلايد</vt:lpstr>
      <vt:lpstr>Office Theme</vt:lpstr>
      <vt:lpstr>1_Office Theme</vt:lpstr>
      <vt:lpstr>2_Office Theme</vt:lpstr>
      <vt:lpstr>3_Office Theme</vt:lpstr>
      <vt:lpstr>4_Office Theme</vt:lpstr>
      <vt:lpstr>1_فرمت اسلايد</vt:lpstr>
      <vt:lpstr>2_فرمت اسلايد</vt:lpstr>
      <vt:lpstr>3_فرمت اسلايد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Madonna or  cradle hold گهواره ای</vt:lpstr>
      <vt:lpstr>Cross-cradle hold گهواره ای متقاطع</vt:lpstr>
      <vt:lpstr>Clutch, Under arm football hold    زير بغلی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warm</vt:lpstr>
      <vt:lpstr>ahamyate bm</vt:lpstr>
      <vt:lpstr>good pos</vt:lpstr>
      <vt:lpstr>clostrum</vt:lpstr>
      <vt:lpstr>bavare ghalat</vt:lpstr>
      <vt:lpstr>saate ava3</vt:lpstr>
      <vt:lpstr>rom</vt:lpstr>
      <vt:lpstr>taghaza</vt:lpstr>
      <vt:lpstr>Custom Show 12ahesh</vt:lpstr>
      <vt:lpstr>bre</vt:lpstr>
      <vt:lpstr>key point</vt:lpstr>
      <vt:lpstr>مشفزا</vt:lpstr>
      <vt:lpstr>breast sup</vt:lpstr>
      <vt:lpstr>aid</vt:lpstr>
      <vt:lpstr>ibfat</vt:lpstr>
      <vt:lpstr>latch</vt:lpstr>
      <vt:lpstr>posi</vt:lpstr>
      <vt:lpstr>flat on back</vt:lpstr>
      <vt:lpstr>pahlu</vt:lpstr>
      <vt:lpstr>cradle</vt:lpstr>
      <vt:lpstr>croos</vt:lpstr>
      <vt:lpstr>under</vt:lpstr>
      <vt:lpstr>side</vt:lpstr>
      <vt:lpstr>پرهیز  در طی</vt:lpstr>
      <vt:lpstr>صندلی</vt:lpstr>
      <vt:lpstr>نشسته</vt:lpstr>
      <vt:lpstr>پشت</vt:lpstr>
      <vt:lpstr>نشستهوو</vt:lpstr>
      <vt:lpstr>نکات کلیدی</vt:lpstr>
      <vt:lpstr>پستان حمایت</vt:lpstr>
      <vt:lpstr>Custom Show 1حمایییییییت</vt:lpstr>
      <vt:lpstr>حوله</vt:lpstr>
      <vt:lpstr>گرفتن</vt:lpstr>
      <vt:lpstr>قلب موفق</vt:lpstr>
      <vt:lpstr>بینی</vt:lpstr>
      <vt:lpstr>دهان</vt:lpstr>
      <vt:lpstr>lip smacking</vt:lpstr>
      <vt:lpstr>123</vt:lpstr>
      <vt:lpstr>بلع</vt:lpstr>
      <vt:lpstr>good latch on</vt:lpstr>
      <vt:lpstr>good lo</vt:lpstr>
      <vt:lpstr>avoid</vt:lpstr>
      <vt:lpstr>6</vt:lpstr>
      <vt:lpstr>Custom Show 1وضعیت را حت مادرر</vt:lpstr>
      <vt:lpstr>همسطح</vt:lpstr>
      <vt:lpstr>sacral</vt:lpstr>
      <vt:lpstr>positio bilo</vt:lpstr>
      <vt:lpstr>ووضضععیتکارامد</vt:lpstr>
      <vt:lpstr>sacralvv</vt:lpstr>
      <vt:lpstr>مکیدن غلط</vt:lpstr>
      <vt:lpstr>hedayate shirkhar</vt:lpstr>
      <vt:lpstr>5</vt:lpstr>
      <vt:lpstr>sit</vt:lpstr>
      <vt:lpstr>bed sit</vt:lpstr>
      <vt:lpstr>side2</vt:lpstr>
      <vt:lpstr>back</vt:lpstr>
    </vt:vector>
  </TitlesOfParts>
  <Company>Office07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هپاتیت های ویرال</dc:title>
  <dc:creator>a-moghisi</dc:creator>
  <cp:lastModifiedBy>نيك خواه بابايي ليلا</cp:lastModifiedBy>
  <cp:revision>833</cp:revision>
  <dcterms:created xsi:type="dcterms:W3CDTF">2012-04-07T08:49:36Z</dcterms:created>
  <dcterms:modified xsi:type="dcterms:W3CDTF">2022-07-11T06:27:08Z</dcterms:modified>
</cp:coreProperties>
</file>